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6"/>
  </p:notesMasterIdLst>
  <p:sldIdLst>
    <p:sldId id="293" r:id="rId3"/>
    <p:sldId id="280" r:id="rId4"/>
    <p:sldId id="281" r:id="rId5"/>
    <p:sldId id="288" r:id="rId6"/>
    <p:sldId id="289" r:id="rId7"/>
    <p:sldId id="290" r:id="rId8"/>
    <p:sldId id="291" r:id="rId9"/>
    <p:sldId id="292" r:id="rId10"/>
    <p:sldId id="256" r:id="rId11"/>
    <p:sldId id="295" r:id="rId12"/>
    <p:sldId id="296" r:id="rId13"/>
    <p:sldId id="257" r:id="rId14"/>
    <p:sldId id="25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</a:t>
            </a:r>
            <a:r>
              <a:rPr lang="ru-RU" baseline="0" dirty="0" smtClean="0"/>
              <a:t> класс</a:t>
            </a:r>
            <a:endParaRPr lang="ru-RU" dirty="0"/>
          </a:p>
        </c:rich>
      </c:tx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Лист1!$A$2:$A$14</c:f>
              <c:strCache>
                <c:ptCount val="13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Искусство</c:v>
                </c:pt>
                <c:pt idx="12">
                  <c:v>Информатика</c:v>
                </c:pt>
              </c:strCache>
            </c:strRef>
          </c:cat>
          <c:val>
            <c:numRef>
              <c:f>Лист1!$B$2:$B$14</c:f>
              <c:numCache>
                <c:formatCode>0.0%</c:formatCode>
                <c:ptCount val="13"/>
                <c:pt idx="0">
                  <c:v>0.55600000000000005</c:v>
                </c:pt>
                <c:pt idx="1">
                  <c:v>0.65200000000000002</c:v>
                </c:pt>
                <c:pt idx="2">
                  <c:v>0.42199999999999999</c:v>
                </c:pt>
                <c:pt idx="3">
                  <c:v>0.60399999999999998</c:v>
                </c:pt>
                <c:pt idx="4">
                  <c:v>0.61111111111111116</c:v>
                </c:pt>
                <c:pt idx="5">
                  <c:v>0.60370370370370374</c:v>
                </c:pt>
                <c:pt idx="6">
                  <c:v>0.52962962962962967</c:v>
                </c:pt>
                <c:pt idx="7">
                  <c:v>0.58148148148148149</c:v>
                </c:pt>
                <c:pt idx="8">
                  <c:v>0.66296296296296298</c:v>
                </c:pt>
                <c:pt idx="9">
                  <c:v>0.68148148148148147</c:v>
                </c:pt>
                <c:pt idx="10">
                  <c:v>0.91481481481481486</c:v>
                </c:pt>
                <c:pt idx="11">
                  <c:v>0.9</c:v>
                </c:pt>
                <c:pt idx="12">
                  <c:v>0.80740740740740746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Лист1!$A$2:$A$14</c:f>
              <c:strCache>
                <c:ptCount val="13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Искусство</c:v>
                </c:pt>
                <c:pt idx="12">
                  <c:v>Информатика</c:v>
                </c:pt>
              </c:strCache>
            </c:strRef>
          </c:cat>
          <c:val>
            <c:numRef>
              <c:f>Лист1!$C$2:$C$14</c:f>
              <c:numCache>
                <c:formatCode>0.0%</c:formatCode>
                <c:ptCount val="13"/>
                <c:pt idx="0">
                  <c:v>0.58750000000000002</c:v>
                </c:pt>
                <c:pt idx="1">
                  <c:v>0.72499999999999998</c:v>
                </c:pt>
                <c:pt idx="2">
                  <c:v>0.4375</c:v>
                </c:pt>
                <c:pt idx="3">
                  <c:v>0.58333333333333337</c:v>
                </c:pt>
                <c:pt idx="4">
                  <c:v>0.52916666666666667</c:v>
                </c:pt>
                <c:pt idx="5">
                  <c:v>0.52500000000000002</c:v>
                </c:pt>
                <c:pt idx="6">
                  <c:v>0.47083333333333333</c:v>
                </c:pt>
                <c:pt idx="7">
                  <c:v>0.52916666666666667</c:v>
                </c:pt>
                <c:pt idx="8">
                  <c:v>0.62083333333333335</c:v>
                </c:pt>
                <c:pt idx="9">
                  <c:v>0.62083333333333335</c:v>
                </c:pt>
                <c:pt idx="10">
                  <c:v>0.86250000000000004</c:v>
                </c:pt>
                <c:pt idx="11">
                  <c:v>0.86419753086419748</c:v>
                </c:pt>
                <c:pt idx="12">
                  <c:v>0.78333333333333333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084656"/>
        <c:axId val="210085216"/>
      </c:barChart>
      <c:catAx>
        <c:axId val="21008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210085216"/>
        <c:crosses val="autoZero"/>
        <c:auto val="1"/>
        <c:lblAlgn val="ctr"/>
        <c:lblOffset val="100"/>
        <c:noMultiLvlLbl val="0"/>
      </c:catAx>
      <c:valAx>
        <c:axId val="21008521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ru-RU"/>
          </a:p>
        </c:txPr>
        <c:crossAx val="2100846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11 класс</a:t>
            </a:r>
            <a:endParaRPr lang="ru-RU" dirty="0"/>
          </a:p>
        </c:rich>
      </c:tx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Лист1!$A$2:$A$17</c:f>
              <c:strCache>
                <c:ptCount val="16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МХК</c:v>
                </c:pt>
                <c:pt idx="14">
                  <c:v>Технология</c:v>
                </c:pt>
                <c:pt idx="15">
                  <c:v>Астрономия</c:v>
                </c:pt>
              </c:strCache>
            </c:strRef>
          </c:cat>
          <c:val>
            <c:numRef>
              <c:f>Лист1!$B$2:$B$17</c:f>
              <c:numCache>
                <c:formatCode>0.0%</c:formatCode>
                <c:ptCount val="16"/>
                <c:pt idx="0">
                  <c:v>0.7142857142857143</c:v>
                </c:pt>
                <c:pt idx="1">
                  <c:v>0.81904761904761902</c:v>
                </c:pt>
                <c:pt idx="2">
                  <c:v>0.75238095238095237</c:v>
                </c:pt>
                <c:pt idx="3">
                  <c:v>0.8</c:v>
                </c:pt>
                <c:pt idx="4">
                  <c:v>0.82857142857142863</c:v>
                </c:pt>
                <c:pt idx="5">
                  <c:v>0.83809523809523812</c:v>
                </c:pt>
                <c:pt idx="6">
                  <c:v>0.78095238095238095</c:v>
                </c:pt>
                <c:pt idx="7">
                  <c:v>0.80952380952380953</c:v>
                </c:pt>
                <c:pt idx="8">
                  <c:v>0.94736842105263153</c:v>
                </c:pt>
                <c:pt idx="9">
                  <c:v>0.8571428571428571</c:v>
                </c:pt>
                <c:pt idx="10">
                  <c:v>0.79047619047619044</c:v>
                </c:pt>
                <c:pt idx="11">
                  <c:v>0.95238095238095233</c:v>
                </c:pt>
                <c:pt idx="12">
                  <c:v>0.99047619047619051</c:v>
                </c:pt>
                <c:pt idx="13">
                  <c:v>0.89583333333333337</c:v>
                </c:pt>
                <c:pt idx="14">
                  <c:v>1</c:v>
                </c:pt>
                <c:pt idx="15">
                  <c:v>0.98095238095238091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Лист1!$A$2:$A$17</c:f>
              <c:strCache>
                <c:ptCount val="16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МХК</c:v>
                </c:pt>
                <c:pt idx="14">
                  <c:v>Технология</c:v>
                </c:pt>
                <c:pt idx="15">
                  <c:v>Астрономия</c:v>
                </c:pt>
              </c:strCache>
            </c:strRef>
          </c:cat>
          <c:val>
            <c:numRef>
              <c:f>Лист1!$C$2:$C$17</c:f>
              <c:numCache>
                <c:formatCode>0.0%</c:formatCode>
                <c:ptCount val="16"/>
                <c:pt idx="0">
                  <c:v>0.82105263157894737</c:v>
                </c:pt>
                <c:pt idx="1">
                  <c:v>0.87368421052631584</c:v>
                </c:pt>
                <c:pt idx="2">
                  <c:v>0.72631578947368425</c:v>
                </c:pt>
                <c:pt idx="3">
                  <c:v>0.81052631578947365</c:v>
                </c:pt>
                <c:pt idx="4">
                  <c:v>0.88421052631578945</c:v>
                </c:pt>
                <c:pt idx="5">
                  <c:v>0.78947368421052633</c:v>
                </c:pt>
                <c:pt idx="6">
                  <c:v>0.82105263157894737</c:v>
                </c:pt>
                <c:pt idx="7">
                  <c:v>0.82105263157894737</c:v>
                </c:pt>
                <c:pt idx="8">
                  <c:v>0.9642857142857143</c:v>
                </c:pt>
                <c:pt idx="9">
                  <c:v>0.90526315789473688</c:v>
                </c:pt>
                <c:pt idx="10">
                  <c:v>0.97894736842105268</c:v>
                </c:pt>
                <c:pt idx="11">
                  <c:v>0.95789473684210524</c:v>
                </c:pt>
                <c:pt idx="12">
                  <c:v>0.96842105263157896</c:v>
                </c:pt>
                <c:pt idx="13">
                  <c:v>0.90909090909090906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088016"/>
        <c:axId val="210088576"/>
      </c:barChart>
      <c:catAx>
        <c:axId val="21008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10088576"/>
        <c:crosses val="autoZero"/>
        <c:auto val="1"/>
        <c:lblAlgn val="ctr"/>
        <c:lblOffset val="100"/>
        <c:noMultiLvlLbl val="0"/>
      </c:catAx>
      <c:valAx>
        <c:axId val="2100885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10088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</a:t>
            </a:r>
            <a:r>
              <a:rPr lang="ru-RU" baseline="0" dirty="0" smtClean="0"/>
              <a:t> класс</a:t>
            </a:r>
            <a:endParaRPr lang="ru-RU" dirty="0"/>
          </a:p>
        </c:rich>
      </c:tx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Искусство</c:v>
                </c:pt>
                <c:pt idx="12">
                  <c:v>Информатика</c:v>
                </c:pt>
              </c:strCache>
            </c:strRef>
          </c:cat>
          <c:val>
            <c:numRef>
              <c:f>Лист1!$B$2:$B$14</c:f>
              <c:numCache>
                <c:formatCode>0.0%</c:formatCode>
                <c:ptCount val="13"/>
                <c:pt idx="0">
                  <c:v>0.55600000000000005</c:v>
                </c:pt>
                <c:pt idx="1">
                  <c:v>0.65200000000000002</c:v>
                </c:pt>
                <c:pt idx="2">
                  <c:v>0.42199999999999999</c:v>
                </c:pt>
                <c:pt idx="3">
                  <c:v>0.60399999999999998</c:v>
                </c:pt>
                <c:pt idx="4">
                  <c:v>0.61111111111111116</c:v>
                </c:pt>
                <c:pt idx="5">
                  <c:v>0.60370370370370374</c:v>
                </c:pt>
                <c:pt idx="6">
                  <c:v>0.52962962962962967</c:v>
                </c:pt>
                <c:pt idx="7">
                  <c:v>0.58148148148148149</c:v>
                </c:pt>
                <c:pt idx="8">
                  <c:v>0.66296296296296298</c:v>
                </c:pt>
                <c:pt idx="9">
                  <c:v>0.68148148148148147</c:v>
                </c:pt>
                <c:pt idx="10">
                  <c:v>0.91481481481481486</c:v>
                </c:pt>
                <c:pt idx="11">
                  <c:v>0.9</c:v>
                </c:pt>
                <c:pt idx="12">
                  <c:v>0.80740740740740746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Искусство</c:v>
                </c:pt>
                <c:pt idx="12">
                  <c:v>Информатика</c:v>
                </c:pt>
              </c:strCache>
            </c:strRef>
          </c:cat>
          <c:val>
            <c:numRef>
              <c:f>Лист1!$C$2:$C$14</c:f>
              <c:numCache>
                <c:formatCode>0.0%</c:formatCode>
                <c:ptCount val="13"/>
                <c:pt idx="0">
                  <c:v>0.58750000000000002</c:v>
                </c:pt>
                <c:pt idx="1">
                  <c:v>0.72499999999999998</c:v>
                </c:pt>
                <c:pt idx="2">
                  <c:v>0.4375</c:v>
                </c:pt>
                <c:pt idx="3">
                  <c:v>0.58333333333333337</c:v>
                </c:pt>
                <c:pt idx="4">
                  <c:v>0.52916666666666667</c:v>
                </c:pt>
                <c:pt idx="5">
                  <c:v>0.52500000000000002</c:v>
                </c:pt>
                <c:pt idx="6">
                  <c:v>0.47083333333333333</c:v>
                </c:pt>
                <c:pt idx="7">
                  <c:v>0.52916666666666667</c:v>
                </c:pt>
                <c:pt idx="8">
                  <c:v>0.62083333333333335</c:v>
                </c:pt>
                <c:pt idx="9">
                  <c:v>0.62083333333333335</c:v>
                </c:pt>
                <c:pt idx="10">
                  <c:v>0.86250000000000004</c:v>
                </c:pt>
                <c:pt idx="11">
                  <c:v>0.86419753086419748</c:v>
                </c:pt>
                <c:pt idx="12">
                  <c:v>0.78333333333333333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689520"/>
        <c:axId val="158690080"/>
      </c:barChart>
      <c:catAx>
        <c:axId val="15868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158690080"/>
        <c:crosses val="autoZero"/>
        <c:auto val="1"/>
        <c:lblAlgn val="ctr"/>
        <c:lblOffset val="100"/>
        <c:noMultiLvlLbl val="0"/>
      </c:catAx>
      <c:valAx>
        <c:axId val="1586900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ru-RU"/>
          </a:p>
        </c:txPr>
        <c:crossAx val="158689520"/>
        <c:crosses val="autoZero"/>
        <c:crossBetween val="between"/>
        <c:majorUnit val="0.2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11 класс</a:t>
            </a:r>
            <a:endParaRPr lang="ru-RU" dirty="0"/>
          </a:p>
        </c:rich>
      </c:tx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Лист1!$A$2:$A$17</c:f>
              <c:strCache>
                <c:ptCount val="16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МХК</c:v>
                </c:pt>
                <c:pt idx="14">
                  <c:v>Технология</c:v>
                </c:pt>
                <c:pt idx="15">
                  <c:v>Астрономия</c:v>
                </c:pt>
              </c:strCache>
            </c:strRef>
          </c:cat>
          <c:val>
            <c:numRef>
              <c:f>Лист1!$B$2:$B$17</c:f>
              <c:numCache>
                <c:formatCode>0.0%</c:formatCode>
                <c:ptCount val="16"/>
                <c:pt idx="0">
                  <c:v>0.7142857142857143</c:v>
                </c:pt>
                <c:pt idx="1">
                  <c:v>0.81904761904761902</c:v>
                </c:pt>
                <c:pt idx="2">
                  <c:v>0.75238095238095237</c:v>
                </c:pt>
                <c:pt idx="3">
                  <c:v>0.8</c:v>
                </c:pt>
                <c:pt idx="4">
                  <c:v>0.82857142857142863</c:v>
                </c:pt>
                <c:pt idx="5">
                  <c:v>0.83809523809523812</c:v>
                </c:pt>
                <c:pt idx="6">
                  <c:v>0.78095238095238095</c:v>
                </c:pt>
                <c:pt idx="7">
                  <c:v>0.80952380952380953</c:v>
                </c:pt>
                <c:pt idx="8">
                  <c:v>0.94736842105263153</c:v>
                </c:pt>
                <c:pt idx="9">
                  <c:v>0.8571428571428571</c:v>
                </c:pt>
                <c:pt idx="10">
                  <c:v>0.79047619047619044</c:v>
                </c:pt>
                <c:pt idx="11">
                  <c:v>0.95238095238095233</c:v>
                </c:pt>
                <c:pt idx="12">
                  <c:v>0.99047619047619051</c:v>
                </c:pt>
                <c:pt idx="13">
                  <c:v>0.89583333333333337</c:v>
                </c:pt>
                <c:pt idx="14">
                  <c:v>1</c:v>
                </c:pt>
                <c:pt idx="15">
                  <c:v>0.98095238095238091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Лист1!$A$2:$A$17</c:f>
              <c:strCache>
                <c:ptCount val="16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МХК</c:v>
                </c:pt>
                <c:pt idx="14">
                  <c:v>Технология</c:v>
                </c:pt>
                <c:pt idx="15">
                  <c:v>Астрономия</c:v>
                </c:pt>
              </c:strCache>
            </c:strRef>
          </c:cat>
          <c:val>
            <c:numRef>
              <c:f>Лист1!$C$2:$C$17</c:f>
              <c:numCache>
                <c:formatCode>0.0%</c:formatCode>
                <c:ptCount val="16"/>
                <c:pt idx="0">
                  <c:v>0.82105263157894737</c:v>
                </c:pt>
                <c:pt idx="1">
                  <c:v>0.87368421052631584</c:v>
                </c:pt>
                <c:pt idx="2">
                  <c:v>0.72631578947368425</c:v>
                </c:pt>
                <c:pt idx="3">
                  <c:v>0.81052631578947365</c:v>
                </c:pt>
                <c:pt idx="4">
                  <c:v>0.88421052631578945</c:v>
                </c:pt>
                <c:pt idx="5">
                  <c:v>0.78947368421052633</c:v>
                </c:pt>
                <c:pt idx="6">
                  <c:v>0.82105263157894737</c:v>
                </c:pt>
                <c:pt idx="7">
                  <c:v>0.82105263157894737</c:v>
                </c:pt>
                <c:pt idx="8">
                  <c:v>0.9642857142857143</c:v>
                </c:pt>
                <c:pt idx="9">
                  <c:v>0.90526315789473688</c:v>
                </c:pt>
                <c:pt idx="10">
                  <c:v>0.97894736842105268</c:v>
                </c:pt>
                <c:pt idx="11">
                  <c:v>0.95789473684210524</c:v>
                </c:pt>
                <c:pt idx="12">
                  <c:v>0.96842105263157896</c:v>
                </c:pt>
                <c:pt idx="13">
                  <c:v>0.90909090909090906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2"/>
        <c:overlap val="-5"/>
        <c:axId val="158692320"/>
        <c:axId val="158692880"/>
      </c:barChart>
      <c:catAx>
        <c:axId val="15869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8692880"/>
        <c:crosses val="autoZero"/>
        <c:auto val="1"/>
        <c:lblAlgn val="ctr"/>
        <c:lblOffset val="100"/>
        <c:noMultiLvlLbl val="0"/>
      </c:catAx>
      <c:valAx>
        <c:axId val="1586928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8692320"/>
        <c:crosses val="autoZero"/>
        <c:crossBetween val="between"/>
        <c:majorUnit val="0.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 класс</a:t>
            </a:r>
            <a:endParaRPr lang="ru-RU" dirty="0"/>
          </a:p>
        </c:rich>
      </c:tx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Искусство</c:v>
                </c:pt>
                <c:pt idx="12">
                  <c:v>Информатика</c:v>
                </c:pt>
                <c:pt idx="13">
                  <c:v>Краеведение</c:v>
                </c:pt>
              </c:strCache>
            </c:strRef>
          </c:cat>
          <c:val>
            <c:numRef>
              <c:f>Лист1!$B$2:$B$15</c:f>
              <c:numCache>
                <c:formatCode>0.0%</c:formatCode>
                <c:ptCount val="14"/>
                <c:pt idx="0">
                  <c:v>1</c:v>
                </c:pt>
                <c:pt idx="1">
                  <c:v>0.99629629629629635</c:v>
                </c:pt>
                <c:pt idx="2">
                  <c:v>0.99629629629629635</c:v>
                </c:pt>
                <c:pt idx="3">
                  <c:v>1</c:v>
                </c:pt>
                <c:pt idx="4">
                  <c:v>1</c:v>
                </c:pt>
                <c:pt idx="5">
                  <c:v>0.99629629629629635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Искусство</c:v>
                </c:pt>
                <c:pt idx="12">
                  <c:v>Информатика</c:v>
                </c:pt>
                <c:pt idx="13">
                  <c:v>Краеведение</c:v>
                </c:pt>
              </c:strCache>
            </c:strRef>
          </c:cat>
          <c:val>
            <c:numRef>
              <c:f>Лист1!$C$2:$C$15</c:f>
              <c:numCache>
                <c:formatCode>0.0%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31088"/>
        <c:axId val="102331648"/>
      </c:barChart>
      <c:catAx>
        <c:axId val="10233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102331648"/>
        <c:crosses val="autoZero"/>
        <c:auto val="1"/>
        <c:lblAlgn val="ctr"/>
        <c:lblOffset val="100"/>
        <c:noMultiLvlLbl val="0"/>
      </c:catAx>
      <c:valAx>
        <c:axId val="1023316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ru-RU"/>
          </a:p>
        </c:txPr>
        <c:crossAx val="1023310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11 класс</a:t>
            </a:r>
            <a:endParaRPr lang="ru-RU" dirty="0"/>
          </a:p>
        </c:rich>
      </c:tx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Технология</c:v>
                </c:pt>
                <c:pt idx="14">
                  <c:v>МХК</c:v>
                </c:pt>
              </c:strCache>
            </c:strRef>
          </c:cat>
          <c:val>
            <c:numRef>
              <c:f>Лист1!$B$2:$B$16</c:f>
              <c:numCache>
                <c:formatCode>0.0%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Технология</c:v>
                </c:pt>
                <c:pt idx="14">
                  <c:v>МХК</c:v>
                </c:pt>
              </c:strCache>
            </c:strRef>
          </c:cat>
          <c:val>
            <c:numRef>
              <c:f>Лист1!$C$2:$C$16</c:f>
              <c:numCache>
                <c:formatCode>0.0%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6448"/>
        <c:axId val="4417008"/>
      </c:barChart>
      <c:catAx>
        <c:axId val="441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4417008"/>
        <c:crosses val="autoZero"/>
        <c:auto val="1"/>
        <c:lblAlgn val="ctr"/>
        <c:lblOffset val="100"/>
        <c:noMultiLvlLbl val="0"/>
      </c:catAx>
      <c:valAx>
        <c:axId val="44170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ru-RU"/>
          </a:p>
        </c:txPr>
        <c:crossAx val="44164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 класс</a:t>
            </a:r>
            <a:endParaRPr lang="ru-RU" dirty="0"/>
          </a:p>
        </c:rich>
      </c:tx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Искусство</c:v>
                </c:pt>
                <c:pt idx="12">
                  <c:v>Информатика</c:v>
                </c:pt>
                <c:pt idx="13">
                  <c:v>Краеведение</c:v>
                </c:pt>
                <c:pt idx="14">
                  <c:v>Геометрия</c:v>
                </c:pt>
              </c:strCache>
            </c:strRef>
          </c:cat>
          <c:val>
            <c:numRef>
              <c:f>Лист1!$B$2:$B$16</c:f>
              <c:numCache>
                <c:formatCode>0.0%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Искусство</c:v>
                </c:pt>
                <c:pt idx="12">
                  <c:v>Информатика</c:v>
                </c:pt>
                <c:pt idx="13">
                  <c:v>Краеведение</c:v>
                </c:pt>
                <c:pt idx="14">
                  <c:v>Геометрия</c:v>
                </c:pt>
              </c:strCache>
            </c:strRef>
          </c:cat>
          <c:val>
            <c:numRef>
              <c:f>Лист1!$C$2:$C$16</c:f>
              <c:numCache>
                <c:formatCode>0.0%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0.99598930481283421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695680"/>
        <c:axId val="158696240"/>
      </c:barChart>
      <c:catAx>
        <c:axId val="15869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8"/>
            </a:pPr>
            <a:endParaRPr lang="ru-RU"/>
          </a:p>
        </c:txPr>
        <c:crossAx val="158696240"/>
        <c:crosses val="autoZero"/>
        <c:auto val="1"/>
        <c:lblAlgn val="ctr"/>
        <c:lblOffset val="100"/>
        <c:noMultiLvlLbl val="0"/>
      </c:catAx>
      <c:valAx>
        <c:axId val="1586962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ru-RU"/>
          </a:p>
        </c:txPr>
        <c:crossAx val="1586956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11 класс</a:t>
            </a:r>
            <a:endParaRPr lang="ru-RU" dirty="0"/>
          </a:p>
        </c:rich>
      </c:tx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МХК</c:v>
                </c:pt>
                <c:pt idx="14">
                  <c:v>Технология</c:v>
                </c:pt>
              </c:strCache>
            </c:strRef>
          </c:cat>
          <c:val>
            <c:numRef>
              <c:f>Лист1!$B$2:$B$16</c:f>
              <c:numCache>
                <c:formatCode>0.0%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Иностранный</c:v>
                </c:pt>
                <c:pt idx="10">
                  <c:v>Физкультура</c:v>
                </c:pt>
                <c:pt idx="11">
                  <c:v>ОБЖ</c:v>
                </c:pt>
                <c:pt idx="12">
                  <c:v>Информатика</c:v>
                </c:pt>
                <c:pt idx="13">
                  <c:v>МХК</c:v>
                </c:pt>
                <c:pt idx="14">
                  <c:v>Технология</c:v>
                </c:pt>
              </c:strCache>
            </c:strRef>
          </c:cat>
          <c:val>
            <c:numRef>
              <c:f>Лист1!$C$2:$C$16</c:f>
              <c:numCache>
                <c:formatCode>0.0%</c:formatCode>
                <c:ptCount val="15"/>
                <c:pt idx="0">
                  <c:v>1</c:v>
                </c:pt>
                <c:pt idx="1">
                  <c:v>0.99877450980392157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097232"/>
        <c:axId val="211097792"/>
      </c:barChart>
      <c:catAx>
        <c:axId val="21109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11097792"/>
        <c:crosses val="autoZero"/>
        <c:auto val="1"/>
        <c:lblAlgn val="ctr"/>
        <c:lblOffset val="100"/>
        <c:noMultiLvlLbl val="0"/>
      </c:catAx>
      <c:valAx>
        <c:axId val="21109779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11097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4A613-F317-4EB8-A142-4485C0647B28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4696-FB56-4CBF-AA4E-C0FE56F89D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8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A4696-FB56-4CBF-AA4E-C0FE56F89D4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9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1D4501-85C9-4A47-8019-9BB5D2906BB4}" type="datetimeFigureOut">
              <a:rPr lang="ru-RU" smtClean="0"/>
              <a:pPr>
                <a:defRPr/>
              </a:pPr>
              <a:t>10.09.2018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FABA5A-8257-4A85-912A-6E2AF2C148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05205C-E102-4EF6-9514-A4ADD8814D05}" type="datetimeFigureOut">
              <a:rPr lang="ru-RU" smtClean="0"/>
              <a:pPr>
                <a:defRPr/>
              </a:pPr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C7F7AE-3D0A-4E0C-9EE9-6234800365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89A1492-809C-4BAF-AF86-85B25302AC1C}" type="datetimeFigureOut">
              <a:rPr lang="ru-RU" smtClean="0"/>
              <a:pPr>
                <a:defRPr/>
              </a:pPr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883D36A9-2980-4F28-AC29-FC2159B322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60BDE1-3096-43F1-AD34-DDE94C8F6E92}" type="datetimeFigureOut">
              <a:rPr lang="ru-RU" smtClean="0"/>
              <a:pPr>
                <a:defRPr/>
              </a:pPr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83848-8A3C-4C8A-8B67-5E7BF27AF0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562485-5C36-4C66-B746-85F69BB9F66D}" type="datetimeFigureOut">
              <a:rPr lang="ru-RU" smtClean="0"/>
              <a:pPr>
                <a:defRPr/>
              </a:pPr>
              <a:t>10.09.2018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0D3817-1CC3-47BE-A5DB-70DEB693E0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8973B4-335A-47DD-AC02-A3378684D82C}" type="datetimeFigureOut">
              <a:rPr lang="ru-RU" smtClean="0"/>
              <a:pPr>
                <a:defRPr/>
              </a:pPr>
              <a:t>10.09.2018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0248F6-523B-4CC9-B669-38F0974AED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EDF397E-7D38-4A51-85D7-4E62DDC565E7}" type="datetimeFigureOut">
              <a:rPr lang="ru-RU" smtClean="0"/>
              <a:pPr>
                <a:defRPr/>
              </a:pPr>
              <a:t>10.09.2018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70AF94-BC91-492E-B1DD-DD3F618F8D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643640-95A8-4324-8078-EFD8EB6060AE}" type="datetimeFigureOut">
              <a:rPr lang="ru-RU" smtClean="0"/>
              <a:pPr>
                <a:defRPr/>
              </a:pPr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902361-66C2-4BF4-9A20-C8AF841B41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53B34B-3858-4F06-BD92-AACA8DE77EAA}" type="datetimeFigureOut">
              <a:rPr lang="ru-RU" smtClean="0"/>
              <a:pPr>
                <a:defRPr/>
              </a:pPr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D9572D-C626-46D4-9B9E-80C09F8187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E02A94-A96A-4CCB-942B-CC3E02C754BE}" type="datetimeFigureOut">
              <a:rPr lang="ru-RU" smtClean="0"/>
              <a:pPr>
                <a:defRPr/>
              </a:pPr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9E87AD-A2CD-4065-9745-9628D8FD91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6971D9C2-D668-4EF4-99DC-E7432D6773B1}" type="datetimeFigureOut">
              <a:rPr lang="ru-RU" smtClean="0"/>
              <a:pPr>
                <a:defRPr/>
              </a:pPr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6587433-11C2-4EB3-B9C6-F07000FAD7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A5A6-7CF0-4273-AAC0-AB6A4108EA08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8A5A6-7CF0-4273-AAC0-AB6A4108EA08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6E22-40D2-436A-B899-FC2D1A763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A928CD0-7453-40ED-968C-8B7364A5F930}" type="datetimeFigureOut">
              <a:rPr lang="ru-RU" smtClean="0"/>
              <a:pPr>
                <a:defRPr/>
              </a:pPr>
              <a:t>10.09.2018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CE7C2C9-9783-4657-9979-8322F089F7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rgbClr val="00B050">
                <a:alpha val="92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1714488"/>
            <a:ext cx="7772400" cy="3857652"/>
          </a:xfrm>
        </p:spPr>
        <p:txBody>
          <a:bodyPr>
            <a:normAutofit fontScale="90000"/>
          </a:bodyPr>
          <a:lstStyle/>
          <a:p>
            <a:pPr fontAlgn="b"/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ИТОГИ</a:t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2017-2018 учебного года</a:t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14290"/>
            <a:ext cx="8643998" cy="714380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200" b="1" dirty="0" smtClean="0">
                <a:solidFill>
                  <a:srgbClr val="FFFF00"/>
                </a:solidFill>
              </a:rPr>
              <a:t>Отдел образования Администрации Лихославльского района</a:t>
            </a:r>
            <a:endParaRPr lang="ru-RU" sz="22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gerb"/>
          <p:cNvPicPr>
            <a:picLocks noChangeAspect="1" noChangeArrowheads="1"/>
          </p:cNvPicPr>
          <p:nvPr/>
        </p:nvPicPr>
        <p:blipFill>
          <a:blip r:embed="rId2" cstate="print"/>
          <a:srcRect b="8653"/>
          <a:stretch>
            <a:fillRect/>
          </a:stretch>
        </p:blipFill>
        <p:spPr bwMode="auto">
          <a:xfrm>
            <a:off x="214282" y="142852"/>
            <a:ext cx="1039812" cy="1357322"/>
          </a:xfrm>
          <a:prstGeom prst="rect">
            <a:avLst/>
          </a:prstGeom>
          <a:noFill/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226004"/>
              </p:ext>
            </p:extLst>
          </p:nvPr>
        </p:nvGraphicFramePr>
        <p:xfrm>
          <a:off x="0" y="1145116"/>
          <a:ext cx="88569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548680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Arial Black" pitchFamily="34" charset="0"/>
              </a:rPr>
              <a:t>Качество</a:t>
            </a: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3600" dirty="0">
                <a:solidFill>
                  <a:srgbClr val="C00000"/>
                </a:solidFill>
                <a:latin typeface="Arial Black" pitchFamily="34" charset="0"/>
              </a:rPr>
              <a:t>обучения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7772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Качество обучения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653925"/>
              </p:ext>
            </p:extLst>
          </p:nvPr>
        </p:nvGraphicFramePr>
        <p:xfrm>
          <a:off x="500063" y="1628800"/>
          <a:ext cx="8104385" cy="49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0847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Успеваемость </a:t>
            </a:r>
            <a:r>
              <a:rPr lang="ru-RU" sz="2700" dirty="0" smtClean="0">
                <a:solidFill>
                  <a:srgbClr val="C00000"/>
                </a:solidFill>
                <a:latin typeface="Arial Black" pitchFamily="34" charset="0"/>
              </a:rPr>
              <a:t>(дневные школы)</a:t>
            </a: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975142"/>
              </p:ext>
            </p:extLst>
          </p:nvPr>
        </p:nvGraphicFramePr>
        <p:xfrm>
          <a:off x="504825" y="1214438"/>
          <a:ext cx="8220075" cy="264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788914"/>
              </p:ext>
            </p:extLst>
          </p:nvPr>
        </p:nvGraphicFramePr>
        <p:xfrm>
          <a:off x="683568" y="3789040"/>
          <a:ext cx="8220075" cy="264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Выполнение учебного плана</a:t>
            </a: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695054"/>
              </p:ext>
            </p:extLst>
          </p:nvPr>
        </p:nvGraphicFramePr>
        <p:xfrm>
          <a:off x="436563" y="1143000"/>
          <a:ext cx="821372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239629"/>
              </p:ext>
            </p:extLst>
          </p:nvPr>
        </p:nvGraphicFramePr>
        <p:xfrm>
          <a:off x="500063" y="3929063"/>
          <a:ext cx="8229600" cy="261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Контингент 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041778"/>
              </p:ext>
            </p:extLst>
          </p:nvPr>
        </p:nvGraphicFramePr>
        <p:xfrm>
          <a:off x="857224" y="2357430"/>
          <a:ext cx="7772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664"/>
                <a:gridCol w="1550064"/>
                <a:gridCol w="1749336"/>
                <a:gridCol w="17493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ДНЕВНЫЕ ШКОЛЫ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2018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 начало года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2613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2626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2691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 конец года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2584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2622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2682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Потеря контингента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Учебные показатели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793006"/>
              </p:ext>
            </p:extLst>
          </p:nvPr>
        </p:nvGraphicFramePr>
        <p:xfrm>
          <a:off x="714348" y="1571612"/>
          <a:ext cx="77724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735"/>
                <a:gridCol w="1445771"/>
                <a:gridCol w="1480447"/>
                <a:gridCol w="148044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ПОКАЗАТЕЛИ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2018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успеваемость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99,7%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100%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99,8%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«4» и «5»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46,6%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47,3%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50,3%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«5»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9,8%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8,8%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9,2%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Повторное обучение</a:t>
                      </a:r>
                      <a:r>
                        <a:rPr lang="ru-RU" sz="2400" baseline="0" dirty="0"/>
                        <a:t> </a:t>
                      </a:r>
                      <a:r>
                        <a:rPr lang="ru-RU" sz="2000" baseline="0" dirty="0" smtClean="0"/>
                        <a:t>(дневные школы)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0,04%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0,2%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0,13%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Повторное обучение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0,09%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0,09%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0,13%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Переведены условно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0,26%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0,13%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65452"/>
              </p:ext>
            </p:extLst>
          </p:nvPr>
        </p:nvGraphicFramePr>
        <p:xfrm>
          <a:off x="0" y="0"/>
          <a:ext cx="9144000" cy="571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639"/>
                <a:gridCol w="2931674"/>
                <a:gridCol w="907423"/>
                <a:gridCol w="907423"/>
                <a:gridCol w="907423"/>
                <a:gridCol w="982818"/>
                <a:gridCol w="971600"/>
              </a:tblGrid>
              <a:tr h="367705">
                <a:tc rowSpan="15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Итоги 2016-2017 учебного года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Успеваемость (дневные школы)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ОУ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1-4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5-9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10-11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1-11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2016-2017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Лихославльская СОШ №1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99,4%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99,8%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Лихославльская СОШ №2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Лихославльская СОШ №7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Калашниковская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Толмачевская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Станская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Микшинская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Вескинская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Сосновицкая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Ильинская ООШ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Крючковская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Барановская НОШ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Кавская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НОШ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842979"/>
              </p:ext>
            </p:extLst>
          </p:nvPr>
        </p:nvGraphicFramePr>
        <p:xfrm>
          <a:off x="-1" y="0"/>
          <a:ext cx="9144000" cy="571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812"/>
                <a:gridCol w="4376968"/>
                <a:gridCol w="1393565"/>
                <a:gridCol w="1475655"/>
              </a:tblGrid>
              <a:tr h="367705">
                <a:tc rowSpan="15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/>
                        <a:t>Итоги 2016-2017 учебного года</a:t>
                      </a:r>
                    </a:p>
                    <a:p>
                      <a:pPr algn="ctr" fontAlgn="b"/>
                      <a:endParaRPr lang="ru-RU" sz="2000" u="none" strike="noStrike" dirty="0" smtClean="0"/>
                    </a:p>
                    <a:p>
                      <a:pPr algn="ctr" fontAlgn="b"/>
                      <a:r>
                        <a:rPr lang="ru-RU" sz="2000" u="none" strike="noStrike" dirty="0" smtClean="0"/>
                        <a:t>Качество знаний обучающихся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Наименование </a:t>
                      </a:r>
                      <a:r>
                        <a:rPr lang="ru-RU" sz="2000" u="none" strike="noStrike" dirty="0"/>
                        <a:t>ОУ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/>
                        <a:t>1-11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/>
                        <a:t>2016-2017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47,3%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47,4%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57,9%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55,8%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51,3%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50,4%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Калашниковская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52,3%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41,7%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Толмачевская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43,6%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Станская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34,6%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36,0%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Микшинская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39,5%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38,6%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Вескинская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39,8%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33,7%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Сосновицкая</a:t>
                      </a:r>
                      <a:r>
                        <a:rPr lang="ru-RU" sz="2000" u="none" strike="noStrike" dirty="0"/>
                        <a:t>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54,5%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54,1%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Ильинская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47,1%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45,2%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Крючковская</a:t>
                      </a:r>
                      <a:r>
                        <a:rPr lang="ru-RU" sz="2000" u="none" strike="noStrike" dirty="0"/>
                        <a:t>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44,0%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35,5%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Барановская НОШ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58,3%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Кавская</a:t>
                      </a:r>
                      <a:r>
                        <a:rPr lang="ru-RU" sz="2000" u="none" strike="noStrike" dirty="0"/>
                        <a:t> НОШ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37,5%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ИТОГО</a:t>
                      </a:r>
                      <a:endParaRPr lang="ru-RU" sz="2400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50,3%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47,3%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330066"/>
              </p:ext>
            </p:extLst>
          </p:nvPr>
        </p:nvGraphicFramePr>
        <p:xfrm>
          <a:off x="-1" y="0"/>
          <a:ext cx="8964489" cy="652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1"/>
                <a:gridCol w="4223059"/>
                <a:gridCol w="1249549"/>
                <a:gridCol w="1440160"/>
              </a:tblGrid>
              <a:tr h="420015">
                <a:tc rowSpan="15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/>
                        <a:t>Итоги 2016-2017 учебного года</a:t>
                      </a:r>
                    </a:p>
                    <a:p>
                      <a:pPr algn="ctr" fontAlgn="b"/>
                      <a:endParaRPr lang="ru-RU" sz="2000" u="none" strike="noStrike" dirty="0" smtClean="0"/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обучающихся окончивших 2016-2017 учебный год на "отлично"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Наименование </a:t>
                      </a:r>
                      <a:r>
                        <a:rPr lang="ru-RU" sz="2000" u="none" strike="noStrike" dirty="0"/>
                        <a:t>ОУ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/>
                        <a:t>1-11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/>
                        <a:t>2016-2017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11,2%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11,7%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11,6%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12,8%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10,9%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8,1%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Калашниковская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7,5%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6,1%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Толмачевская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1,1%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Станская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Микшинская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Вескинская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1,2%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Сосновицкая</a:t>
                      </a:r>
                      <a:r>
                        <a:rPr lang="ru-RU" sz="2000" u="none" strike="noStrike" dirty="0"/>
                        <a:t>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9,1%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10,8%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Ильинская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11,8%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16,1%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Крючковская</a:t>
                      </a:r>
                      <a:r>
                        <a:rPr lang="ru-RU" sz="2000" u="none" strike="noStrike" dirty="0"/>
                        <a:t>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4,3%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Барановская НОШ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Кавская</a:t>
                      </a:r>
                      <a:r>
                        <a:rPr lang="ru-RU" sz="2000" u="none" strike="noStrike" dirty="0"/>
                        <a:t> НОШ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10,0%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436095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9,2%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8,8%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110857"/>
              </p:ext>
            </p:extLst>
          </p:nvPr>
        </p:nvGraphicFramePr>
        <p:xfrm>
          <a:off x="0" y="-6"/>
          <a:ext cx="9143999" cy="6657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08"/>
                <a:gridCol w="4000528"/>
                <a:gridCol w="1524708"/>
                <a:gridCol w="1475655"/>
              </a:tblGrid>
              <a:tr h="707201">
                <a:tc rowSpan="15"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 smtClean="0"/>
                        <a:t>Итоги 2016-2017 учебного года</a:t>
                      </a:r>
                    </a:p>
                    <a:p>
                      <a:pPr algn="ctr" fontAlgn="b"/>
                      <a:endParaRPr lang="ru-RU" sz="2000" u="none" strike="noStrike" dirty="0" smtClean="0"/>
                    </a:p>
                    <a:p>
                      <a:pPr algn="ctr" fontAlgn="b"/>
                      <a:r>
                        <a:rPr lang="ru-RU" sz="2000" u="none" strike="noStrike" dirty="0" smtClean="0"/>
                        <a:t>Количество  выпускников,</a:t>
                      </a:r>
                      <a:r>
                        <a:rPr lang="ru-RU" sz="2000" u="none" strike="noStrike" baseline="0" dirty="0" smtClean="0"/>
                        <a:t> </a:t>
                      </a:r>
                    </a:p>
                    <a:p>
                      <a:pPr algn="ctr" fontAlgn="b"/>
                      <a:r>
                        <a:rPr lang="ru-RU" sz="2000" u="none" strike="noStrike" baseline="0" dirty="0" smtClean="0"/>
                        <a:t>окончивших 9/11 класс с отличием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Наименование ОУ</a:t>
                      </a:r>
                    </a:p>
                    <a:p>
                      <a:pPr algn="ctr" fontAlgn="b"/>
                      <a:r>
                        <a:rPr lang="ru-RU" sz="2000" u="none" strike="noStrike" dirty="0" smtClean="0"/>
                        <a:t>2018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 с отличием 11 класс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 с отличием 9 класс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Калашниковская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smtClean="0"/>
                        <a:t>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/>
                        <a:t>19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14637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/>
                        <a:t>2017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/>
                        <a:t>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/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/>
                        <a:t>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/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/>
                        <a:t>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/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Калашниковская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/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/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err="1" smtClean="0"/>
                        <a:t>Сосновицкая</a:t>
                      </a:r>
                      <a:r>
                        <a:rPr lang="ru-RU" sz="2000" u="none" strike="noStrike" dirty="0" smtClean="0"/>
                        <a:t> ООШ</a:t>
                      </a:r>
                    </a:p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/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09726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/>
                        <a:t>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/>
                        <a:t>21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893808"/>
              </p:ext>
            </p:extLst>
          </p:nvPr>
        </p:nvGraphicFramePr>
        <p:xfrm>
          <a:off x="0" y="0"/>
          <a:ext cx="9143999" cy="571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811"/>
                <a:gridCol w="4376968"/>
                <a:gridCol w="1321557"/>
                <a:gridCol w="1547663"/>
              </a:tblGrid>
              <a:tr h="367705">
                <a:tc rowSpan="15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/>
                        <a:t>Итоги 2016-2017 учебного года</a:t>
                      </a:r>
                    </a:p>
                    <a:p>
                      <a:pPr algn="ctr" fontAlgn="b"/>
                      <a:endParaRPr lang="ru-RU" sz="2000" u="none" strike="noStrike" dirty="0" smtClean="0"/>
                    </a:p>
                    <a:p>
                      <a:pPr algn="ctr" fontAlgn="b"/>
                      <a:r>
                        <a:rPr lang="ru-RU" sz="2000" u="none" strike="noStrike" dirty="0" smtClean="0"/>
                        <a:t>Награждение похвальными листами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/>
                        <a:t>Наименование </a:t>
                      </a:r>
                      <a:r>
                        <a:rPr lang="ru-RU" sz="2000" u="none" strike="noStrike" dirty="0"/>
                        <a:t>ОУ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/>
                        <a:t>1-11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/>
                        <a:t>2016-2017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Лихославльская СОШ №7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Калашниковская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Толмачевская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Станская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Микшинская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Вескинская</a:t>
                      </a:r>
                      <a:r>
                        <a:rPr lang="ru-RU" sz="2000" u="none" strike="noStrike" dirty="0"/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Сосновицкая</a:t>
                      </a:r>
                      <a:r>
                        <a:rPr lang="ru-RU" sz="2000" u="none" strike="noStrike" dirty="0"/>
                        <a:t>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/>
                        <a:t>Ильинская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Крючковская</a:t>
                      </a:r>
                      <a:r>
                        <a:rPr lang="ru-RU" sz="2000" u="none" strike="noStrike" dirty="0"/>
                        <a:t> ООШ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/>
                        <a:t>Барановская НОШ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/>
                        <a:t>Кавская</a:t>
                      </a:r>
                      <a:r>
                        <a:rPr lang="ru-RU" sz="2000" u="none" strike="noStrike" dirty="0"/>
                        <a:t> НОШ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81782">
                <a:tc v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Качество обучения</a:t>
            </a: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2556"/>
              </p:ext>
            </p:extLst>
          </p:nvPr>
        </p:nvGraphicFramePr>
        <p:xfrm>
          <a:off x="528810" y="1156770"/>
          <a:ext cx="8196090" cy="2629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679014"/>
              </p:ext>
            </p:extLst>
          </p:nvPr>
        </p:nvGraphicFramePr>
        <p:xfrm>
          <a:off x="500063" y="3786188"/>
          <a:ext cx="8229600" cy="275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Другая 2">
      <a:dk1>
        <a:sysClr val="windowText" lastClr="000000"/>
      </a:dk1>
      <a:lt1>
        <a:sysClr val="window" lastClr="FFFFFF"/>
      </a:lt1>
      <a:dk2>
        <a:srgbClr val="00B050"/>
      </a:dk2>
      <a:lt2>
        <a:srgbClr val="F4E7ED"/>
      </a:lt2>
      <a:accent1>
        <a:srgbClr val="00843C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1286</TotalTime>
  <Words>654</Words>
  <Application>Microsoft Office PowerPoint</Application>
  <PresentationFormat>Экран (4:3)</PresentationFormat>
  <Paragraphs>340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Trebuchet MS</vt:lpstr>
      <vt:lpstr>Wingdings</vt:lpstr>
      <vt:lpstr>Wingdings 2</vt:lpstr>
      <vt:lpstr>Тема Office</vt:lpstr>
      <vt:lpstr>Изящная</vt:lpstr>
      <vt:lpstr>    ИТОГИ   2017-2018 учебного года        </vt:lpstr>
      <vt:lpstr>Контингент </vt:lpstr>
      <vt:lpstr>Учебные показатели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Качество обучения</vt:lpstr>
      <vt:lpstr>Презентация PowerPoint</vt:lpstr>
      <vt:lpstr>Качество обучения </vt:lpstr>
      <vt:lpstr>Успеваемость (дневные школы)</vt:lpstr>
      <vt:lpstr>Выполнение учебного плана</vt:lpstr>
    </vt:vector>
  </TitlesOfParts>
  <Company>WareZ Provider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User</cp:lastModifiedBy>
  <cp:revision>129</cp:revision>
  <dcterms:created xsi:type="dcterms:W3CDTF">2012-08-23T06:05:36Z</dcterms:created>
  <dcterms:modified xsi:type="dcterms:W3CDTF">2018-09-10T06:49:30Z</dcterms:modified>
</cp:coreProperties>
</file>