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420" autoAdjust="0"/>
  </p:normalViewPr>
  <p:slideViewPr>
    <p:cSldViewPr>
      <p:cViewPr varScale="1">
        <p:scale>
          <a:sx n="79" d="100"/>
          <a:sy n="79" d="100"/>
        </p:scale>
        <p:origin x="-153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2E2B-9FAE-43F1-9CEB-D77B232877A6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F5BC-7033-4B7A-82A5-161D9644B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2E2B-9FAE-43F1-9CEB-D77B232877A6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F5BC-7033-4B7A-82A5-161D9644B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2E2B-9FAE-43F1-9CEB-D77B232877A6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F5BC-7033-4B7A-82A5-161D9644B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2E2B-9FAE-43F1-9CEB-D77B232877A6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F5BC-7033-4B7A-82A5-161D9644B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2E2B-9FAE-43F1-9CEB-D77B232877A6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F5BC-7033-4B7A-82A5-161D9644B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2E2B-9FAE-43F1-9CEB-D77B232877A6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F5BC-7033-4B7A-82A5-161D9644B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2E2B-9FAE-43F1-9CEB-D77B232877A6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F5BC-7033-4B7A-82A5-161D9644B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2E2B-9FAE-43F1-9CEB-D77B232877A6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F5BC-7033-4B7A-82A5-161D9644B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2E2B-9FAE-43F1-9CEB-D77B232877A6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F5BC-7033-4B7A-82A5-161D9644B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2E2B-9FAE-43F1-9CEB-D77B232877A6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BF5BC-7033-4B7A-82A5-161D9644B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2E2B-9FAE-43F1-9CEB-D77B232877A6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CBF5BC-7033-4B7A-82A5-161D9644B5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FB2E2B-9FAE-43F1-9CEB-D77B232877A6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CBF5BC-7033-4B7A-82A5-161D9644B5D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Классный час на тему:</a:t>
            </a:r>
            <a:br>
              <a:rPr lang="ru-RU" dirty="0" smtClean="0"/>
            </a:br>
            <a:r>
              <a:rPr lang="ru-RU" dirty="0" smtClean="0">
                <a:solidFill>
                  <a:srgbClr val="0BD0D9">
                    <a:tint val="90000"/>
                    <a:satMod val="120000"/>
                  </a:srgbClr>
                </a:solidFill>
              </a:rPr>
              <a:t>«</a:t>
            </a:r>
            <a:r>
              <a:rPr lang="ru-RU" dirty="0">
                <a:solidFill>
                  <a:srgbClr val="0BD0D9">
                    <a:tint val="90000"/>
                    <a:satMod val="120000"/>
                  </a:srgbClr>
                </a:solidFill>
              </a:rPr>
              <a:t>Семья-это то, что с тобою всегда!»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Подготовила: учитель немецкого языка МОУ «ЛСОШ № </a:t>
            </a:r>
            <a:r>
              <a:rPr lang="ru-RU" sz="3600" dirty="0" smtClean="0"/>
              <a:t>1</a:t>
            </a:r>
            <a:r>
              <a:rPr lang="ru-RU" sz="3600" dirty="0" smtClean="0"/>
              <a:t> </a:t>
            </a:r>
            <a:r>
              <a:rPr lang="ru-RU" dirty="0" smtClean="0"/>
              <a:t>» </a:t>
            </a:r>
            <a:r>
              <a:rPr lang="ru-RU" dirty="0" smtClean="0"/>
              <a:t>Смышляева Марина Петровна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539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2867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Заключение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Мы сегодня выяснили, что «погода в доме» зависит во многом  и от вас самих,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Разгоним тучи над нашим домом!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214554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«Почитай отца своего и мать, да будет тебе благо»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286124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Почитай, а не люби, речь идёт о долге перед родителями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4357694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Добрые дети – дому венец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Худые дети – дому конец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571472" y="214290"/>
            <a:ext cx="2286016" cy="785818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12" name="Облако 11"/>
          <p:cNvSpPr/>
          <p:nvPr/>
        </p:nvSpPr>
        <p:spPr>
          <a:xfrm>
            <a:off x="3214678" y="-142900"/>
            <a:ext cx="2286016" cy="785818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13" name="Облако 12"/>
          <p:cNvSpPr/>
          <p:nvPr/>
        </p:nvSpPr>
        <p:spPr>
          <a:xfrm>
            <a:off x="5929322" y="0"/>
            <a:ext cx="2286016" cy="785818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03423E-6 C -0.44879 -0.00693 -0.89722 -0.01364 -1.07674 -0.019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00" y="-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02683E-6 C -0.32569 0.03492 -0.65069 0.07007 -0.7625 0.08302 C -0.8743 0.09597 -0.77222 0.08649 -0.67031 0.07747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700" y="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8.51064E-7 C 0.50972 0.02521 1.01996 0.05042 1.19704 0.06175 C 1.37448 0.07309 1.21892 0.07031 1.06371 0.06754 " pathEditMode="relative" ptsTypes="a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3857628"/>
            <a:ext cx="79296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Семья- это то, что с тобою всегда,</a:t>
            </a:r>
          </a:p>
          <a:p>
            <a:r>
              <a:rPr lang="ru-RU" sz="3200" b="1" dirty="0" smtClean="0"/>
              <a:t>Пусть мчатся секунды, недели, года,</a:t>
            </a:r>
          </a:p>
          <a:p>
            <a:r>
              <a:rPr lang="ru-RU" sz="3200" b="1" dirty="0" smtClean="0"/>
              <a:t>Но стены родные, отчий твой дом – </a:t>
            </a:r>
          </a:p>
          <a:p>
            <a:r>
              <a:rPr lang="ru-RU" sz="3200" b="1" dirty="0" smtClean="0"/>
              <a:t>Сердце навеки останется в нём!</a:t>
            </a:r>
            <a:endParaRPr lang="ru-RU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1142984"/>
            <a:ext cx="80010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Mistral" pitchFamily="66" charset="0"/>
              </a:rPr>
              <a:t>Семья</a:t>
            </a:r>
            <a:r>
              <a:rPr lang="ru-RU" sz="3200" b="1" dirty="0" smtClean="0">
                <a:latin typeface="Mistral" pitchFamily="66" charset="0"/>
              </a:rPr>
              <a:t> </a:t>
            </a:r>
            <a:r>
              <a:rPr lang="ru-RU" sz="3200" dirty="0" smtClean="0">
                <a:latin typeface="Mistral" pitchFamily="66" charset="0"/>
              </a:rPr>
              <a:t>-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это то, что мы делим на всех.</a:t>
            </a:r>
          </a:p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Всем понемножку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и слёзы и смех,</a:t>
            </a:r>
          </a:p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Взлёт и падение, радость, печаль,</a:t>
            </a:r>
          </a:p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Дружбу и ссоры, молчанья печать.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851648" cy="1828800"/>
          </a:xfrm>
        </p:spPr>
        <p:txBody>
          <a:bodyPr/>
          <a:lstStyle/>
          <a:p>
            <a:pPr algn="ctr"/>
            <a:r>
              <a:rPr lang="ru-RU" dirty="0" smtClean="0"/>
              <a:t>«Семья-это то, что с тобою всегда!»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3000372"/>
            <a:ext cx="80724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Цель: воспитание отношение к семье как базовой ценности общества</a:t>
            </a:r>
          </a:p>
          <a:p>
            <a:r>
              <a:rPr lang="ru-RU" dirty="0" smtClean="0"/>
              <a:t>Задачи:</a:t>
            </a:r>
          </a:p>
          <a:p>
            <a:r>
              <a:rPr lang="ru-RU" dirty="0" smtClean="0"/>
              <a:t>1.Формирование нравственного  долга детей перед родителями;</a:t>
            </a:r>
          </a:p>
          <a:p>
            <a:r>
              <a:rPr lang="ru-RU" dirty="0" smtClean="0"/>
              <a:t>2.Развитие способностей коммуникативного общения;</a:t>
            </a:r>
          </a:p>
          <a:p>
            <a:r>
              <a:rPr lang="ru-RU" dirty="0" smtClean="0"/>
              <a:t>3.Развитие положительных эмоций и чувств, связанных с заданной проблемой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42908" y="428604"/>
            <a:ext cx="928690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«Счастлив тот, кто счастлив</a:t>
            </a:r>
          </a:p>
          <a:p>
            <a:pPr algn="ctr"/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</a:t>
            </a: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себя дома»</a:t>
            </a:r>
          </a:p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    Л.Н.Толстой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Солнце 6"/>
          <p:cNvSpPr/>
          <p:nvPr/>
        </p:nvSpPr>
        <p:spPr>
          <a:xfrm>
            <a:off x="428596" y="3286124"/>
            <a:ext cx="3786214" cy="321468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4929190" y="3786190"/>
            <a:ext cx="2071702" cy="2000264"/>
          </a:xfrm>
          <a:prstGeom prst="clou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лако 8"/>
          <p:cNvSpPr/>
          <p:nvPr/>
        </p:nvSpPr>
        <p:spPr>
          <a:xfrm>
            <a:off x="6500826" y="4714884"/>
            <a:ext cx="1643074" cy="1857388"/>
          </a:xfrm>
          <a:prstGeom prst="clou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14480" y="3857628"/>
            <a:ext cx="113098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7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2852"/>
            <a:ext cx="9144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/>
              <a:t>1. «На родителях… лежит священнейшая обязанность сделать своих детей человеками, обязанность же учебных заведений – сделать их учёными, гражданами, членами государства»</a:t>
            </a:r>
          </a:p>
          <a:p>
            <a:pPr algn="r"/>
            <a:r>
              <a:rPr lang="ru-RU" sz="2300" dirty="0" smtClean="0"/>
              <a:t>                                                                                                                      В.Белинский</a:t>
            </a:r>
          </a:p>
          <a:p>
            <a:r>
              <a:rPr lang="ru-RU" sz="2300" dirty="0" smtClean="0"/>
              <a:t>2. «Ребёнок учится тому, что видит у себя в дому. Родители пример ему.»</a:t>
            </a:r>
          </a:p>
          <a:p>
            <a:pPr algn="r"/>
            <a:r>
              <a:rPr lang="ru-RU" sz="2300" dirty="0" smtClean="0"/>
              <a:t>                                                                                                  </a:t>
            </a:r>
            <a:r>
              <a:rPr lang="ru-RU" sz="2300" dirty="0" err="1" smtClean="0"/>
              <a:t>Сабастьян</a:t>
            </a:r>
            <a:r>
              <a:rPr lang="ru-RU" sz="2300" dirty="0" smtClean="0"/>
              <a:t> Брандт (</a:t>
            </a:r>
            <a:r>
              <a:rPr lang="en-US" sz="2300" dirty="0" smtClean="0"/>
              <a:t>XVI </a:t>
            </a:r>
            <a:r>
              <a:rPr lang="ru-RU" sz="2300" dirty="0" smtClean="0"/>
              <a:t>век)</a:t>
            </a:r>
          </a:p>
          <a:p>
            <a:r>
              <a:rPr lang="ru-RU" sz="2300" dirty="0" smtClean="0"/>
              <a:t>3. «Характер и нравственное поведение ребёнка – это слепок с характера родителей.</a:t>
            </a:r>
          </a:p>
          <a:p>
            <a:r>
              <a:rPr lang="ru-RU" sz="2300" dirty="0" smtClean="0"/>
              <a:t>Он развивается в ответ на их характер и поведение.»</a:t>
            </a:r>
          </a:p>
          <a:p>
            <a:pPr algn="r"/>
            <a:r>
              <a:rPr lang="ru-RU" sz="2300" dirty="0" smtClean="0"/>
              <a:t>                                                                                                                        Эрих </a:t>
            </a:r>
            <a:r>
              <a:rPr lang="ru-RU" sz="2300" dirty="0" err="1" smtClean="0"/>
              <a:t>Фром</a:t>
            </a:r>
            <a:endParaRPr lang="ru-RU" sz="2300" dirty="0" smtClean="0"/>
          </a:p>
          <a:p>
            <a:r>
              <a:rPr lang="ru-RU" sz="2300" dirty="0" smtClean="0"/>
              <a:t>4. «Мысль о том, что я сын хорошего отца, останавливала меня от других поступков.»</a:t>
            </a:r>
          </a:p>
          <a:p>
            <a:pPr algn="r"/>
            <a:r>
              <a:rPr lang="ru-RU" sz="2300" dirty="0" smtClean="0"/>
              <a:t>                                                                                 А. </a:t>
            </a:r>
            <a:r>
              <a:rPr lang="ru-RU" sz="2300" dirty="0" err="1" smtClean="0"/>
              <a:t>Нащокин</a:t>
            </a:r>
            <a:r>
              <a:rPr lang="ru-RU" sz="2300" dirty="0" smtClean="0"/>
              <a:t>(из писем А.С. Пушкину). </a:t>
            </a:r>
            <a:endParaRPr lang="ru-RU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28604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Л.Н. Толстой сказал: «Счастлив тот, кто счастлив у себя дома».</a:t>
            </a:r>
          </a:p>
          <a:p>
            <a:endParaRPr lang="ru-RU" dirty="0"/>
          </a:p>
          <a:p>
            <a:r>
              <a:rPr lang="ru-RU" dirty="0" smtClean="0"/>
              <a:t>Из чего складывается семейное счастье?</a:t>
            </a:r>
          </a:p>
          <a:p>
            <a:endParaRPr lang="ru-RU" dirty="0"/>
          </a:p>
          <a:p>
            <a:r>
              <a:rPr lang="ru-RU" dirty="0" smtClean="0"/>
              <a:t>Как распределяются обязанности в вашей семье?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2143116"/>
          <a:ext cx="8286807" cy="2428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269"/>
                <a:gridCol w="2762269"/>
                <a:gridCol w="2762269"/>
              </a:tblGrid>
              <a:tr h="607223">
                <a:tc>
                  <a:txBody>
                    <a:bodyPr/>
                    <a:lstStyle/>
                    <a:p>
                      <a:r>
                        <a:rPr lang="ru-RU" dirty="0" smtClean="0"/>
                        <a:t>Мама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Дети</a:t>
                      </a:r>
                      <a:endParaRPr lang="ru-R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14351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Вывод: «Счастье не птица само </a:t>
            </a:r>
            <a:r>
              <a:rPr lang="ru-RU" smtClean="0"/>
              <a:t>не прилетит».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85728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Mistral" pitchFamily="66" charset="0"/>
              </a:rPr>
              <a:t>Всегда ли в доме «хорошая погода»?</a:t>
            </a:r>
            <a:endParaRPr lang="ru-RU" sz="5400" dirty="0">
              <a:latin typeface="Mistral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2071678"/>
            <a:ext cx="8643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Mistral" pitchFamily="66" charset="0"/>
              </a:rPr>
              <a:t>Может ли быть семья идеальной?</a:t>
            </a:r>
            <a:endParaRPr lang="ru-RU" sz="5400" dirty="0">
              <a:latin typeface="Mistral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286256"/>
            <a:ext cx="957266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900" b="1" dirty="0" smtClean="0">
                <a:solidFill>
                  <a:srgbClr val="FF0000"/>
                </a:solidFill>
                <a:latin typeface="Mistral" pitchFamily="66" charset="0"/>
              </a:rPr>
              <a:t>Конфликт</a:t>
            </a:r>
            <a:r>
              <a:rPr lang="ru-RU" sz="3900" dirty="0" smtClean="0">
                <a:latin typeface="Mistral" pitchFamily="66" charset="0"/>
              </a:rPr>
              <a:t> – </a:t>
            </a:r>
            <a:r>
              <a:rPr lang="ru-RU" sz="3900" dirty="0" smtClean="0">
                <a:latin typeface="Arial" pitchFamily="34" charset="0"/>
                <a:cs typeface="Arial" pitchFamily="34" charset="0"/>
              </a:rPr>
              <a:t>Это столкновение противоположных сторон, мнений, сил.</a:t>
            </a:r>
          </a:p>
          <a:p>
            <a:r>
              <a:rPr lang="ru-RU" sz="3900" dirty="0" smtClean="0">
                <a:latin typeface="Arial" pitchFamily="34" charset="0"/>
                <a:cs typeface="Arial" pitchFamily="34" charset="0"/>
              </a:rPr>
              <a:t>Серьёзные разногласия.</a:t>
            </a:r>
            <a:endParaRPr lang="ru-RU" sz="39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8572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Подумайте, из – за чего чаще всего у вас возникают конфликты в семье?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00108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В древнем Китае жила удивительная семья из 100 человек. Царила в ней лад, любовь и уважение. Слава о семье дошла до самого императора, и он посетил эту семью. Убедившись, что молва ничего не преувеличила, император спросил у старейшины семьи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« как удаётся вам жить в мире и согласии, не ссорясь и не обижая друг друга »? В ответ одно слово.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Какое?</a:t>
            </a:r>
            <a:endParaRPr lang="ru-RU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3174" y="2857496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Терпение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500438"/>
            <a:ext cx="9858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Вывод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Научитесь владеть своими эмоциями, это поможет вам регулировать отношения с родными.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71488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Вы тоже станете родителями!</a:t>
            </a:r>
          </a:p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Какими вы будете мамами и папами?</a:t>
            </a:r>
          </a:p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Задумывались ли вы над этим вопросом?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"/>
            <a:ext cx="8501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atin typeface="Mistral" pitchFamily="66" charset="0"/>
              </a:rPr>
              <a:t>Закончи пословицы</a:t>
            </a:r>
            <a:r>
              <a:rPr lang="en-US" sz="6000" dirty="0" smtClean="0">
                <a:latin typeface="Mistral" pitchFamily="66" charset="0"/>
              </a:rPr>
              <a:t>:</a:t>
            </a:r>
            <a:endParaRPr lang="ru-RU" sz="6000" dirty="0">
              <a:latin typeface="Mistral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42984"/>
            <a:ext cx="4429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1. Дом вести - не…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714488"/>
            <a:ext cx="3857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Дом построить – не…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0430" y="1142984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…бородой трясти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14744" y="1714488"/>
            <a:ext cx="5286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…шапку на голову надеть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44" y="2928934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- Знаете ли вы откуда  вы родом?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2" y="3643314"/>
            <a:ext cx="89297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Кто предложил вам дать то имя, которое вы носите?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-В честь кого вас назвали?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282" y="5357826"/>
            <a:ext cx="72152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- Пишите ли вы письма, поздравительные открытки вашим родственникам, которые живут далеко?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1"/>
            <a:ext cx="5786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Mistral" pitchFamily="66" charset="0"/>
              </a:rPr>
              <a:t>Мудрые советы</a:t>
            </a:r>
            <a:endParaRPr lang="ru-RU" sz="5400" dirty="0">
              <a:latin typeface="Mistral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071546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Mistral" pitchFamily="66" charset="0"/>
              </a:rPr>
              <a:t>С</a:t>
            </a:r>
            <a:endParaRPr lang="ru-RU" sz="4800" dirty="0">
              <a:latin typeface="Mistral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2000240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Mistral" pitchFamily="66" charset="0"/>
              </a:rPr>
              <a:t>Е</a:t>
            </a:r>
            <a:endParaRPr lang="ru-RU" sz="4800" dirty="0">
              <a:latin typeface="Mistral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2714620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Mistral" pitchFamily="66" charset="0"/>
              </a:rPr>
              <a:t>М</a:t>
            </a:r>
            <a:endParaRPr lang="ru-RU" sz="4800" dirty="0">
              <a:latin typeface="Mistral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3571876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Mistral" pitchFamily="66" charset="0"/>
              </a:rPr>
              <a:t>ь</a:t>
            </a:r>
            <a:endParaRPr lang="ru-RU" sz="4800" dirty="0">
              <a:latin typeface="Mistral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4357694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Mistral" pitchFamily="66" charset="0"/>
              </a:rPr>
              <a:t>я</a:t>
            </a:r>
            <a:endParaRPr lang="ru-RU" sz="4800" dirty="0">
              <a:latin typeface="Mistral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28" y="1214422"/>
            <a:ext cx="7715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Mistral" pitchFamily="66" charset="0"/>
              </a:rPr>
              <a:t>- счастливая, славная, спортивная, современная</a:t>
            </a:r>
            <a:endParaRPr lang="ru-RU" sz="3600" dirty="0">
              <a:latin typeface="Mistral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728" y="1928802"/>
            <a:ext cx="7715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Mistral" pitchFamily="66" charset="0"/>
              </a:rPr>
              <a:t>- единая, единственная</a:t>
            </a:r>
            <a:endParaRPr lang="ru-RU" sz="4400" dirty="0">
              <a:latin typeface="Mistral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28728" y="2643182"/>
            <a:ext cx="7715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Mistral" pitchFamily="66" charset="0"/>
              </a:rPr>
              <a:t>- милая, многодетная, мечтательная</a:t>
            </a:r>
            <a:endParaRPr lang="ru-RU" sz="4400" dirty="0">
              <a:latin typeface="Mistral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4414" y="3857628"/>
            <a:ext cx="7715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latin typeface="Mistral" pitchFamily="66" charset="0"/>
              </a:rPr>
              <a:t>-  яркая, ясная</a:t>
            </a:r>
            <a:endParaRPr lang="ru-RU" sz="7200" dirty="0">
              <a:latin typeface="Mistral" pitchFamily="66" charset="0"/>
            </a:endParaRPr>
          </a:p>
        </p:txBody>
      </p:sp>
      <p:sp>
        <p:nvSpPr>
          <p:cNvPr id="15" name="Солнце 14"/>
          <p:cNvSpPr/>
          <p:nvPr/>
        </p:nvSpPr>
        <p:spPr>
          <a:xfrm>
            <a:off x="5929322" y="3929066"/>
            <a:ext cx="3071834" cy="2571744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6" name="Улыбающееся лицо 15"/>
          <p:cNvSpPr/>
          <p:nvPr/>
        </p:nvSpPr>
        <p:spPr>
          <a:xfrm>
            <a:off x="6643702" y="4572008"/>
            <a:ext cx="1571636" cy="1285884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285984" y="4919008"/>
            <a:ext cx="33575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Mistral" pitchFamily="66" charset="0"/>
              </a:rPr>
              <a:t>Это счастье, крепость, </a:t>
            </a:r>
          </a:p>
          <a:p>
            <a:pPr algn="ctr"/>
            <a:r>
              <a:rPr lang="ru-RU" sz="4000" dirty="0" smtClean="0">
                <a:latin typeface="Mistral" pitchFamily="66" charset="0"/>
              </a:rPr>
              <a:t>забота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607</Words>
  <Application>Microsoft Office PowerPoint</Application>
  <PresentationFormat>Экран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Классный час на тему: «Семья-это то, что с тобою всегда!» </vt:lpstr>
      <vt:lpstr>«Семья-это то, что с тобою всегда!»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СОШ №2 г. Лихославль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«Семья-это то, что с тобою всегда!»</dc:title>
  <dc:creator>user</dc:creator>
  <cp:lastModifiedBy>1</cp:lastModifiedBy>
  <cp:revision>14</cp:revision>
  <dcterms:created xsi:type="dcterms:W3CDTF">2008-12-09T12:02:29Z</dcterms:created>
  <dcterms:modified xsi:type="dcterms:W3CDTF">2018-02-21T12:48:23Z</dcterms:modified>
</cp:coreProperties>
</file>