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6C09A-E3BA-4FAD-A68B-7BBB83D1ECE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D78CC-4FC3-4F88-8436-93791A108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7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D0DC16-CD63-4CAB-B313-39F6542051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FE3F-604F-4932-9CA9-8EB321713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474F1-0A6C-434D-8BBC-C7E0D9889C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34755-2916-410F-9766-E5A36708B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289E8-D11E-47FB-85A7-B2D8171088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D69E4-718F-4FC4-A636-EBE33AD72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BB21E-7F62-4D12-AA62-BD93F79F6F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96342-EE0F-458B-B62E-B3AA3E0FC8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DE92A-2C40-432F-AED3-DC30E480A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48B1-4ABE-4F2F-91B4-191466C5A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8A3F-A7B6-4CF1-B911-AD2B940116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219259C-3A0C-4FF5-86EC-00FB914F56D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4246240" cy="4032447"/>
          </a:xfrm>
        </p:spPr>
        <p:txBody>
          <a:bodyPr/>
          <a:lstStyle/>
          <a:p>
            <a:r>
              <a:rPr lang="ru-RU" dirty="0" smtClean="0"/>
              <a:t>Образ святого Александра Невского в литературе</a:t>
            </a:r>
            <a:endParaRPr lang="ru-RU" dirty="0"/>
          </a:p>
        </p:txBody>
      </p:sp>
      <p:pic>
        <p:nvPicPr>
          <p:cNvPr id="6" name="Рисунок 3" descr="Александр Невский. Современная русская икон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724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Андрей Богданов «Александр Невский»</a:t>
            </a:r>
            <a:endParaRPr lang="ru-RU" dirty="0"/>
          </a:p>
        </p:txBody>
      </p:sp>
      <p:pic>
        <p:nvPicPr>
          <p:cNvPr id="6" name="Содержимое 5" descr="лбдл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319040" cy="4525963"/>
          </a:xfrm>
        </p:spPr>
      </p:pic>
      <p:pic>
        <p:nvPicPr>
          <p:cNvPr id="7" name="Содержимое 6" descr="main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1649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Дмитрий Абрамов «Ордынская броня Александра Невского»</a:t>
            </a:r>
            <a:endParaRPr lang="ru-RU" sz="3600" dirty="0"/>
          </a:p>
        </p:txBody>
      </p:sp>
      <p:pic>
        <p:nvPicPr>
          <p:cNvPr id="7" name="Содержимое 6" descr="р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3354373" cy="3096344"/>
          </a:xfrm>
        </p:spPr>
      </p:pic>
      <p:pic>
        <p:nvPicPr>
          <p:cNvPr id="8" name="Содержимое 7" descr="1028073-cov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2798682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/>
          <a:lstStyle/>
          <a:p>
            <a:r>
              <a:rPr lang="ru-RU" sz="3200" dirty="0" smtClean="0"/>
              <a:t>Николай </a:t>
            </a:r>
            <a:r>
              <a:rPr lang="ru-RU" sz="3200" dirty="0" err="1" smtClean="0"/>
              <a:t>Клепинин</a:t>
            </a:r>
            <a:r>
              <a:rPr lang="ru-RU" sz="3200" dirty="0" smtClean="0"/>
              <a:t> «Святой благоверный и великий князь Александр Невский»</a:t>
            </a:r>
            <a:endParaRPr lang="ru-RU" sz="3200" dirty="0"/>
          </a:p>
        </p:txBody>
      </p:sp>
      <p:pic>
        <p:nvPicPr>
          <p:cNvPr id="7" name="Содержимое 6" descr="Klepinini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28651"/>
            <a:ext cx="2736304" cy="4359429"/>
          </a:xfrm>
        </p:spPr>
      </p:pic>
      <p:pic>
        <p:nvPicPr>
          <p:cNvPr id="8" name="Содержимое 7" descr="029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3998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Александр Соколов «Святой витязь земли русской»</a:t>
            </a:r>
            <a:endParaRPr lang="ru-RU" sz="4000" dirty="0"/>
          </a:p>
        </p:txBody>
      </p:sp>
      <p:pic>
        <p:nvPicPr>
          <p:cNvPr id="7" name="Содержимое 6" descr="ьб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3317752" cy="3914329"/>
          </a:xfrm>
        </p:spPr>
      </p:pic>
      <p:pic>
        <p:nvPicPr>
          <p:cNvPr id="8" name="Содержимое 7" descr="img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37180" y="1600200"/>
            <a:ext cx="32606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3600" dirty="0" smtClean="0"/>
              <a:t>Александр Нестеренко «Александр Невский. Кто победил в Ледовом побоище»</a:t>
            </a:r>
            <a:endParaRPr lang="ru-RU" sz="3600" dirty="0"/>
          </a:p>
        </p:txBody>
      </p:sp>
      <p:pic>
        <p:nvPicPr>
          <p:cNvPr id="7" name="Содержимое 6" descr="foto_294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59518"/>
            <a:ext cx="2736304" cy="4102452"/>
          </a:xfrm>
        </p:spPr>
      </p:pic>
      <p:pic>
        <p:nvPicPr>
          <p:cNvPr id="8" name="Содержимое 7" descr="пе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916832"/>
            <a:ext cx="2952328" cy="4236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Каширин                       «Князь Всея Руси»</a:t>
            </a:r>
            <a:endParaRPr lang="ru-RU" dirty="0"/>
          </a:p>
        </p:txBody>
      </p:sp>
      <p:pic>
        <p:nvPicPr>
          <p:cNvPr id="7" name="Содержимое 6" descr="кашир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4032448" cy="3604840"/>
          </a:xfrm>
        </p:spPr>
      </p:pic>
      <p:pic>
        <p:nvPicPr>
          <p:cNvPr id="8" name="Содержимое 7" descr="nevskyvyrtbook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490" y="1772815"/>
            <a:ext cx="2956902" cy="4055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412776"/>
            <a:ext cx="4402832" cy="3514402"/>
          </a:xfrm>
        </p:spPr>
        <p:txBody>
          <a:bodyPr/>
          <a:lstStyle/>
          <a:p>
            <a:r>
              <a:rPr lang="ru-RU" dirty="0" err="1" smtClean="0"/>
              <a:t>Телепроект</a:t>
            </a:r>
            <a:r>
              <a:rPr lang="ru-RU" dirty="0" smtClean="0"/>
              <a:t> «Имя Россия. Александр Невский»</a:t>
            </a:r>
            <a:endParaRPr lang="ru-RU" dirty="0"/>
          </a:p>
        </p:txBody>
      </p:sp>
      <p:pic>
        <p:nvPicPr>
          <p:cNvPr id="9" name="Содержимое 8" descr="9785170557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096344" cy="495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Карпов «Александр Невский»</a:t>
            </a:r>
            <a:endParaRPr lang="ru-RU" dirty="0"/>
          </a:p>
        </p:txBody>
      </p:sp>
      <p:pic>
        <p:nvPicPr>
          <p:cNvPr id="8" name="Содержимое 7" descr="шргдш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3605535" cy="3605535"/>
          </a:xfrm>
        </p:spPr>
      </p:pic>
      <p:pic>
        <p:nvPicPr>
          <p:cNvPr id="7" name="Содержимое 6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3081" y="1600200"/>
            <a:ext cx="32088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Потресов</a:t>
            </a:r>
            <a:r>
              <a:rPr lang="ru-RU" dirty="0" smtClean="0"/>
              <a:t> «Тайна Вороньего камня»</a:t>
            </a:r>
            <a:endParaRPr lang="ru-RU" dirty="0"/>
          </a:p>
        </p:txBody>
      </p:sp>
      <p:pic>
        <p:nvPicPr>
          <p:cNvPr id="8" name="Содержимое 7" descr="ac16bd7c4c12ca7e2ad86c63ca5a40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3229059" cy="3816424"/>
          </a:xfrm>
        </p:spPr>
      </p:pic>
      <p:pic>
        <p:nvPicPr>
          <p:cNvPr id="10" name="Содержимое 9" descr="шгщ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3600261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/>
          <a:lstStyle/>
          <a:p>
            <a:r>
              <a:rPr lang="ru-RU" sz="4000" dirty="0" smtClean="0"/>
              <a:t>Владимир </a:t>
            </a:r>
            <a:r>
              <a:rPr lang="ru-RU" sz="4000" dirty="0" err="1" smtClean="0"/>
              <a:t>Потресов</a:t>
            </a:r>
            <a:r>
              <a:rPr lang="ru-RU" sz="4000" dirty="0" smtClean="0"/>
              <a:t> «Ледовое побоище: правда,                        мифы, ложь»</a:t>
            </a:r>
            <a:endParaRPr lang="ru-RU" sz="4000" dirty="0"/>
          </a:p>
        </p:txBody>
      </p:sp>
      <p:pic>
        <p:nvPicPr>
          <p:cNvPr id="7" name="Содержимое 6" descr="img_стр_3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060848"/>
            <a:ext cx="2655554" cy="3960439"/>
          </a:xfrm>
        </p:spPr>
      </p:pic>
      <p:pic>
        <p:nvPicPr>
          <p:cNvPr id="10" name="Содержимое 9" descr="щошд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276872"/>
            <a:ext cx="4038600" cy="3170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80729"/>
            <a:ext cx="403244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764704"/>
            <a:ext cx="3250704" cy="1683568"/>
          </a:xfrm>
        </p:spPr>
        <p:txBody>
          <a:bodyPr/>
          <a:lstStyle/>
          <a:p>
            <a:r>
              <a:rPr lang="ru-RU" sz="2400" dirty="0">
                <a:latin typeface="Calibri" pitchFamily="34" charset="0"/>
              </a:rPr>
              <a:t>Житие святого благоверного великого князя Александра Невского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75856" y="260648"/>
            <a:ext cx="5317430" cy="5853113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alibri" pitchFamily="34" charset="0"/>
              </a:rPr>
              <a:t>«О умном и кротком и </a:t>
            </a:r>
            <a:r>
              <a:rPr lang="ru-RU" sz="2400" i="1" dirty="0" err="1" smtClean="0">
                <a:latin typeface="Calibri" pitchFamily="34" charset="0"/>
              </a:rPr>
              <a:t>смысленом</a:t>
            </a:r>
            <a:r>
              <a:rPr lang="ru-RU" sz="2400" i="1" dirty="0" smtClean="0">
                <a:latin typeface="Calibri" pitchFamily="34" charset="0"/>
              </a:rPr>
              <a:t>, о храбром тезоименитого царя Александра Македонского, </a:t>
            </a:r>
            <a:r>
              <a:rPr lang="ru-RU" sz="2400" i="1" dirty="0" err="1" smtClean="0">
                <a:latin typeface="Calibri" pitchFamily="34" charset="0"/>
              </a:rPr>
              <a:t>подобник</a:t>
            </a:r>
            <a:r>
              <a:rPr lang="ru-RU" sz="2400" i="1" dirty="0" smtClean="0">
                <a:latin typeface="Calibri" pitchFamily="34" charset="0"/>
              </a:rPr>
              <a:t> царю </a:t>
            </a:r>
            <a:r>
              <a:rPr lang="ru-RU" sz="2400" i="1" dirty="0" err="1" smtClean="0">
                <a:latin typeface="Calibri" pitchFamily="34" charset="0"/>
              </a:rPr>
              <a:t>Алехветсу</a:t>
            </a:r>
            <a:r>
              <a:rPr lang="ru-RU" sz="2400" i="1" dirty="0" smtClean="0">
                <a:latin typeface="Calibri" pitchFamily="34" charset="0"/>
              </a:rPr>
              <a:t> крепкому и храброму, </a:t>
            </a:r>
            <a:r>
              <a:rPr lang="ru-RU" sz="2400" i="1" dirty="0" err="1" smtClean="0">
                <a:latin typeface="Calibri" pitchFamily="34" charset="0"/>
              </a:rPr>
              <a:t>сице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бысть</a:t>
            </a:r>
            <a:r>
              <a:rPr lang="ru-RU" sz="2400" i="1" dirty="0" smtClean="0">
                <a:latin typeface="Calibri" pitchFamily="34" charset="0"/>
              </a:rPr>
              <a:t> повесть о нем...»                                     </a:t>
            </a:r>
            <a:r>
              <a:rPr lang="ru-RU" sz="2400" dirty="0" smtClean="0">
                <a:latin typeface="Calibri" pitchFamily="34" charset="0"/>
              </a:rPr>
              <a:t>Текст Первой редакции Жития неоднократно переделывался, дополнялся, изменялся; иногда менялся стиль всего повествования, отдаляясь от стиля воинской повести приближаясь к каноническому, житийному, иногда изменялась композиция, стиль.                                                                  Всего же известно около двадцати редакций Жития святого князя</a:t>
            </a:r>
          </a:p>
          <a:p>
            <a:pPr>
              <a:buNone/>
            </a:pPr>
            <a:endParaRPr lang="ru-RU" sz="1800" i="1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" name="Содержимое 3" descr="97857905186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2705495" cy="3960440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Ян «Юность полководца»</a:t>
            </a:r>
            <a:endParaRPr lang="ru-RU" dirty="0"/>
          </a:p>
        </p:txBody>
      </p:sp>
      <p:pic>
        <p:nvPicPr>
          <p:cNvPr id="7" name="Содержимое 6" descr="ш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3623359" cy="4032448"/>
          </a:xfrm>
        </p:spPr>
      </p:pic>
      <p:pic>
        <p:nvPicPr>
          <p:cNvPr id="8" name="Содержимое 7" descr="1007018336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8760" y="1600200"/>
            <a:ext cx="30176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Югов  «Ратоборцы»</a:t>
            </a:r>
            <a:endParaRPr lang="ru-RU" dirty="0"/>
          </a:p>
        </p:txBody>
      </p:sp>
      <p:pic>
        <p:nvPicPr>
          <p:cNvPr id="7" name="Содержимое 6" descr="р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456534" cy="3348237"/>
          </a:xfrm>
        </p:spPr>
      </p:pic>
      <p:pic>
        <p:nvPicPr>
          <p:cNvPr id="8" name="Содержимое 7" descr="обло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8750" y="1634331"/>
            <a:ext cx="285750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Симонов «Ледовое побоище»</a:t>
            </a:r>
            <a:endParaRPr lang="ru-RU" dirty="0"/>
          </a:p>
        </p:txBody>
      </p:sp>
      <p:pic>
        <p:nvPicPr>
          <p:cNvPr id="7" name="Содержимое 6" descr="лю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3277787" cy="4525963"/>
          </a:xfrm>
        </p:spPr>
      </p:pic>
      <p:pic>
        <p:nvPicPr>
          <p:cNvPr id="8" name="Содержимое 7" descr="CB2oeIwUgAEVe6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1774" y="1600200"/>
            <a:ext cx="35914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Васильев «Александр Невский»</a:t>
            </a:r>
            <a:endParaRPr lang="ru-RU" dirty="0"/>
          </a:p>
        </p:txBody>
      </p:sp>
      <p:pic>
        <p:nvPicPr>
          <p:cNvPr id="6" name="Содержимое 5" descr="356782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3004903" cy="4209331"/>
          </a:xfrm>
        </p:spPr>
      </p:pic>
      <p:pic>
        <p:nvPicPr>
          <p:cNvPr id="7" name="Содержимое 6" descr="19a3b25a68775d99bd9c2450e0e31e8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1272" y="1628800"/>
            <a:ext cx="2966116" cy="4536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Александр </a:t>
            </a:r>
            <a:r>
              <a:rPr lang="ru-RU" sz="3600" dirty="0" err="1" smtClean="0"/>
              <a:t>Сегень</a:t>
            </a:r>
            <a:r>
              <a:rPr lang="ru-RU" sz="3600" dirty="0" smtClean="0"/>
              <a:t> «Александр Невский. Солнце земли Русской»</a:t>
            </a:r>
            <a:endParaRPr lang="ru-RU" sz="3600" dirty="0"/>
          </a:p>
        </p:txBody>
      </p:sp>
      <p:pic>
        <p:nvPicPr>
          <p:cNvPr id="7" name="Содержимое 6" descr="seg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3019550" cy="4525963"/>
          </a:xfrm>
        </p:spPr>
      </p:pic>
      <p:pic>
        <p:nvPicPr>
          <p:cNvPr id="8" name="Содержимое 7" descr="олд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547296"/>
            <a:ext cx="2913258" cy="454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Олег </a:t>
            </a:r>
            <a:r>
              <a:rPr lang="ru-RU" dirty="0" err="1" smtClean="0"/>
              <a:t>Тиммерман</a:t>
            </a:r>
            <a:r>
              <a:rPr lang="ru-RU" dirty="0" smtClean="0"/>
              <a:t> «Сказ о Ледовом побоище»</a:t>
            </a:r>
            <a:endParaRPr lang="ru-RU" dirty="0"/>
          </a:p>
        </p:txBody>
      </p:sp>
      <p:pic>
        <p:nvPicPr>
          <p:cNvPr id="7" name="Содержимое 6" descr="рол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2551083" cy="350348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75856" y="1600200"/>
            <a:ext cx="5688632" cy="506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…И воскреснет, как солнце светясь,                                     В молодом перелеске Александр Ярославович, князь,                                                       По прозванию Невский. Александр Ярославович, князь,                                              Честь и слава России…</a:t>
            </a:r>
          </a:p>
          <a:p>
            <a:pPr>
              <a:buNone/>
            </a:pPr>
            <a:r>
              <a:rPr lang="ru-RU" dirty="0" smtClean="0"/>
              <a:t>(«Сказ о Ледовом побоище»)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2_Parchment">
  <a:themeElements>
    <a:clrScheme name="Parch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ch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rch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ch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ch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42_Parchment</Template>
  <TotalTime>158</TotalTime>
  <Words>250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42_Parchment</vt:lpstr>
      <vt:lpstr>Образ святого Александра Невского в литературе</vt:lpstr>
      <vt:lpstr>Презентация PowerPoint</vt:lpstr>
      <vt:lpstr>Житие святого благоверного великого князя Александра Невского </vt:lpstr>
      <vt:lpstr>Василий Ян «Юность полководца»</vt:lpstr>
      <vt:lpstr>Алексей Югов  «Ратоборцы»</vt:lpstr>
      <vt:lpstr>Константин Симонов «Ледовое побоище»</vt:lpstr>
      <vt:lpstr>Борис Васильев «Александр Невский»</vt:lpstr>
      <vt:lpstr>Александр Сегень «Александр Невский. Солнце земли Русской»</vt:lpstr>
      <vt:lpstr>Олег Тиммерман «Сказ о Ледовом побоище»</vt:lpstr>
      <vt:lpstr>Андрей Богданов «Александр Невский»</vt:lpstr>
      <vt:lpstr>Дмитрий Абрамов «Ордынская броня Александра Невского»</vt:lpstr>
      <vt:lpstr>Николай Клепинин «Святой благоверный и великий князь Александр Невский»</vt:lpstr>
      <vt:lpstr>Александр Соколов «Святой витязь земли русской»</vt:lpstr>
      <vt:lpstr>Александр Нестеренко «Александр Невский. Кто победил в Ледовом побоище»</vt:lpstr>
      <vt:lpstr>Сергей Каширин                       «Князь Всея Руси»</vt:lpstr>
      <vt:lpstr>Телепроект «Имя Россия. Александр Невский»</vt:lpstr>
      <vt:lpstr>Алексей Карпов «Александр Невский»</vt:lpstr>
      <vt:lpstr>Владимир Потресов «Тайна Вороньего камня»</vt:lpstr>
      <vt:lpstr>Владимир Потресов «Ледовое побоище: правда,                        мифы, ложь»</vt:lpstr>
      <vt:lpstr>Спасибо за внимание!</vt:lpstr>
    </vt:vector>
  </TitlesOfParts>
  <Company>Библиотека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святого Александра Невского в литературе</dc:title>
  <dc:creator>User</dc:creator>
  <cp:lastModifiedBy>1</cp:lastModifiedBy>
  <cp:revision>21</cp:revision>
  <dcterms:created xsi:type="dcterms:W3CDTF">2017-04-17T12:19:59Z</dcterms:created>
  <dcterms:modified xsi:type="dcterms:W3CDTF">2020-09-29T19:16:28Z</dcterms:modified>
</cp:coreProperties>
</file>