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8" r:id="rId28"/>
    <p:sldId id="289" r:id="rId29"/>
    <p:sldId id="290" r:id="rId30"/>
    <p:sldId id="282" r:id="rId31"/>
    <p:sldId id="292" r:id="rId32"/>
    <p:sldId id="293" r:id="rId33"/>
    <p:sldId id="283" r:id="rId34"/>
    <p:sldId id="284" r:id="rId35"/>
    <p:sldId id="291" r:id="rId36"/>
    <p:sldId id="285" r:id="rId37"/>
    <p:sldId id="286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287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7" r:id="rId72"/>
    <p:sldId id="328" r:id="rId73"/>
    <p:sldId id="329" r:id="rId74"/>
    <p:sldId id="330" r:id="rId75"/>
    <p:sldId id="331" r:id="rId76"/>
    <p:sldId id="332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4F2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st\Desktop\aleksandr-pushkin_7-b.png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159"/>
          <a:stretch/>
        </p:blipFill>
        <p:spPr bwMode="auto">
          <a:xfrm>
            <a:off x="152996" y="660028"/>
            <a:ext cx="4536504" cy="5797128"/>
          </a:xfrm>
          <a:prstGeom prst="ellipse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644008" y="836712"/>
            <a:ext cx="4248472" cy="2952328"/>
          </a:xfrm>
        </p:spPr>
        <p:txBody>
          <a:bodyPr>
            <a:normAutofit/>
          </a:bodyPr>
          <a:lstStyle>
            <a:lvl1pPr>
              <a:defRPr sz="66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defRPr>
            </a:lvl1pPr>
          </a:lstStyle>
          <a:p>
            <a:r>
              <a:rPr lang="ru-RU" dirty="0" smtClean="0"/>
              <a:t>Шаблон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283968" y="5301208"/>
            <a:ext cx="4536504" cy="1155204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Автор: Хватова М.Ю.,</a:t>
            </a:r>
          </a:p>
          <a:p>
            <a:r>
              <a:rPr lang="ru-RU" dirty="0" smtClean="0"/>
              <a:t>учитель ГБОУ школы-интерната №31  Невского р-на СПб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96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33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083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107C8-FEEE-4863-812B-4C5B90B997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490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email">
            <a:alphaModFix amt="3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BAAD0-C96B-410C-B409-91C9FF138013}" type="datetimeFigureOut">
              <a:rPr lang="ru-RU" smtClean="0"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65BD0-1222-4CD0-A206-60F3122FB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1844824"/>
            <a:ext cx="4248472" cy="2952328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История создания романа "Капитанская дочка": прототипы героев и интересные факты (история написания</a:t>
            </a:r>
            <a:r>
              <a:rPr lang="ru-RU" sz="4000" dirty="0" smtClean="0">
                <a:solidFill>
                  <a:srgbClr val="FF0000"/>
                </a:solidFill>
              </a:rPr>
              <a:t>). Анализ по главам.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 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5085184"/>
            <a:ext cx="4536504" cy="1155204"/>
          </a:xfrm>
        </p:spPr>
        <p:txBody>
          <a:bodyPr/>
          <a:lstStyle/>
          <a:p>
            <a:r>
              <a:rPr lang="ru-RU" dirty="0" smtClean="0"/>
              <a:t>Автор: Степанова </a:t>
            </a:r>
            <a:r>
              <a:rPr lang="ru-RU" dirty="0" smtClean="0"/>
              <a:t>О.А.</a:t>
            </a:r>
            <a:r>
              <a:rPr lang="ru-RU" dirty="0" smtClean="0"/>
              <a:t>,</a:t>
            </a:r>
          </a:p>
          <a:p>
            <a:r>
              <a:rPr lang="ru-RU" dirty="0"/>
              <a:t>у</a:t>
            </a:r>
            <a:r>
              <a:rPr lang="ru-RU" dirty="0" smtClean="0"/>
              <a:t>читель русского языка и литературы</a:t>
            </a:r>
          </a:p>
          <a:p>
            <a:r>
              <a:rPr lang="ru-RU" dirty="0" smtClean="0"/>
              <a:t>МОУ «ВСОШ»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6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604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результате Пушкин "разделил" своего главного героя на двух персонажей: доброго Гринева и злодея Швабрина. Образ Швабрина как дворянина-изменника уравновешивал собою образ Гринева. Это разделение на два персонажа сделало роман менее острым политически. В результате роман преодолел цензурные преграды, которые часто отравляли жизнь Пушкину.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480" y="3102103"/>
            <a:ext cx="4752528" cy="37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2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417646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Прототипом генерала Андрея Карловича Р. стал Оренбургский губернатор Иван Андреевич </a:t>
            </a:r>
            <a:r>
              <a:rPr lang="ru-RU" sz="3200" dirty="0" err="1"/>
              <a:t>Рейнсдорп</a:t>
            </a:r>
            <a:r>
              <a:rPr lang="ru-RU" sz="3200" dirty="0"/>
              <a:t>. Пушкин перенес некоторые черты </a:t>
            </a:r>
            <a:r>
              <a:rPr lang="ru-RU" sz="3200" dirty="0" err="1"/>
              <a:t>Рейнсдорпа</a:t>
            </a:r>
            <a:r>
              <a:rPr lang="ru-RU" sz="3200" dirty="0"/>
              <a:t> на персонаж своего романа.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062245"/>
            <a:ext cx="392002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1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897" y="6464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Пропущенная глава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2106" y="1052736"/>
            <a:ext cx="852839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Известно, что при окончательной обработке романа Пушкин "вырезал" целую главу романа (о бунте крестьян в деревне Гринева). Судя по всему, Пушкин сделал это, чтобы угодить строгой цензуре. При этом поэт сохранил "вырезанную" главу в особой обложке с надписью: "Пропущенная глава". Эта глава была впервые опубликована спустя много лет после смерти Пушкина, в журнале «Русский архив» в 1880 г.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942184" cy="295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059" y="3816923"/>
            <a:ext cx="2105109" cy="27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068" y="3802847"/>
            <a:ext cx="2330773" cy="287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Публикация романа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05342"/>
            <a:ext cx="43564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Роман был впервые опубликован в пушкинском журнале «Современник» в 1836 г. в IV книге (это был последний выпуск журнала, вышедший при жизни поэта). Роман вышел в печать с некоторыми цензурными пропусками и без подписи автора. «Пропущенная глава» напечатана в первый раз в «Русском архиве» в 1880 году в №3.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81302"/>
            <a:ext cx="357493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886" y="260648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«Капитанская дочка» - последнее </a:t>
            </a:r>
            <a:r>
              <a:rPr lang="ru-RU" sz="2800" b="1" dirty="0">
                <a:solidFill>
                  <a:srgbClr val="C00000"/>
                </a:solidFill>
              </a:rPr>
              <a:t>большое произведение А.С. Пушкина, которое было завершено 19 октября 1836 года. И мы с особым вниманием вглядываемся в его последние стихи, письма, лица  , в их сокровенный смысл. И в этом отношении «Капитанская дочка» - удивительное произведение.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3467339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Наша задача – разгадать некоторые загадки «Капитанской дочки», загадки человеческой жизни, истории, над которыми размышлял Пушкин в конце своего творческого пути. </a:t>
            </a:r>
          </a:p>
        </p:txBody>
      </p:sp>
    </p:spTree>
    <p:extLst>
      <p:ext uri="{BB962C8B-B14F-4D97-AF65-F5344CB8AC3E}">
        <p14:creationId xmlns:p14="http://schemas.microsoft.com/office/powerpoint/2010/main" val="23352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32656"/>
            <a:ext cx="4409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Жанр произведения.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978987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В критической литературе неоднократно высказывались разные мнения о произведении Пушкина. До сих пор нет единства и в определении жанра произведения. Что это – повесть? роман? «Капитанскую дочку» с полным правом можно назвать и романом, и повестью.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124125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/>
              <a:t>Повесть</a:t>
            </a:r>
            <a:r>
              <a:rPr lang="ru-RU" sz="2800" b="1" dirty="0"/>
              <a:t>: невелика по объему и написана от лица небогатого дворянина в форме мемуарных записок.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9604" y="4509120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Судьба героев не просто дана на фоне истории, она тесно переплетена с исторически значимыми для страны и общества событиями. Это признаки </a:t>
            </a:r>
            <a:r>
              <a:rPr lang="ru-RU" sz="2800" b="1" u="sng" dirty="0"/>
              <a:t>романа</a:t>
            </a:r>
            <a:r>
              <a:rPr lang="ru-RU" sz="2800" b="1" i="1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9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5381" y="476672"/>
            <a:ext cx="52966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Герои произведения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246113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Исторические лица: Е.И. Пугачев, Белобородов, </a:t>
            </a:r>
            <a:r>
              <a:rPr lang="ru-RU" sz="3200" b="1" dirty="0" err="1">
                <a:solidFill>
                  <a:srgbClr val="002060"/>
                </a:solidFill>
              </a:rPr>
              <a:t>Хлопуша</a:t>
            </a:r>
            <a:r>
              <a:rPr lang="ru-RU" sz="3200" b="1" dirty="0">
                <a:solidFill>
                  <a:srgbClr val="002060"/>
                </a:solidFill>
              </a:rPr>
              <a:t>, Екатерина II, Петр III.</a:t>
            </a:r>
          </a:p>
          <a:p>
            <a:pPr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Вымышленные лица: П.А. Гринев и все остальные персонажи повести.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2016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381" y="3420160"/>
            <a:ext cx="3592799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31931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7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07800"/>
              </p:ext>
            </p:extLst>
          </p:nvPr>
        </p:nvGraphicFramePr>
        <p:xfrm>
          <a:off x="467544" y="908720"/>
          <a:ext cx="8229600" cy="48671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r>
                        <a:rPr lang="ru-RU" sz="2800" dirty="0"/>
                        <a:t>Историческая правда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/>
                        <a:t>Художественный вымысел</a:t>
                      </a:r>
                    </a:p>
                  </a:txBody>
                  <a:tcPr marL="0" marR="0" marT="0" marB="0" anchor="ctr"/>
                </a:tc>
              </a:tr>
              <a:tr h="653400">
                <a:tc>
                  <a:txBody>
                    <a:bodyPr/>
                    <a:lstStyle/>
                    <a:p>
                      <a:r>
                        <a:rPr lang="ru-RU" sz="2800"/>
                        <a:t>1. Исторические герои.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/>
                        <a:t>1. Вымышленные лица.</a:t>
                      </a:r>
                    </a:p>
                  </a:txBody>
                  <a:tcPr marL="0" marR="0" marT="0" marB="0" anchor="ctr"/>
                </a:tc>
              </a:tr>
              <a:tr h="1954872">
                <a:tc>
                  <a:txBody>
                    <a:bodyPr/>
                    <a:lstStyle/>
                    <a:p>
                      <a:r>
                        <a:rPr lang="ru-RU" sz="2800"/>
                        <a:t>2. Крестьянское восстание: взятие поволжских городов, безуспешная осада Оренбурга.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/>
                        <a:t>2. Встречи с Гриневым. Взаимоотношения с Гриневым.</a:t>
                      </a:r>
                    </a:p>
                  </a:txBody>
                  <a:tcPr marL="0" marR="0" marT="0" marB="0" anchor="ctr"/>
                </a:tc>
              </a:tr>
              <a:tr h="1832168">
                <a:tc>
                  <a:txBody>
                    <a:bodyPr/>
                    <a:lstStyle/>
                    <a:p>
                      <a:r>
                        <a:rPr lang="ru-RU" sz="2800" dirty="0"/>
                        <a:t>3. Казнь Пугачева и его сподвижников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3. Присутствие Гринева на казни, встреча Маши с Екатериной II.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9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Анализ </a:t>
            </a:r>
            <a:r>
              <a:rPr lang="en-US" dirty="0"/>
              <a:t>I-II </a:t>
            </a:r>
            <a:r>
              <a:rPr lang="ru-RU" dirty="0"/>
              <a:t>главы.</a:t>
            </a:r>
          </a:p>
        </p:txBody>
      </p:sp>
    </p:spTree>
    <p:extLst>
      <p:ext uri="{BB962C8B-B14F-4D97-AF65-F5344CB8AC3E}">
        <p14:creationId xmlns:p14="http://schemas.microsoft.com/office/powerpoint/2010/main" val="9762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3668" y="476672"/>
            <a:ext cx="8712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cs typeface="Aharoni" panose="02010803020104030203" pitchFamily="2" charset="-79"/>
              </a:rPr>
              <a:t>Почему повесть названа «Капитанская дочка»? Маша Миронова – дочь капитана.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cs typeface="Aharoni" panose="02010803020104030203" pitchFamily="2" charset="-79"/>
              </a:rPr>
              <a:t>Что изменилось бы, если бы она называлась «Капитанская дочь»? Слово дочь более официальное, чем дочка.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cs typeface="Aharoni" panose="02010803020104030203" pitchFamily="2" charset="-79"/>
              </a:rPr>
              <a:t>Автор в качестве эпиграфа взял русскую пословицу «Береги честь смолоду». Эпиграф содержит основную мысль произведения.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i="1" dirty="0">
                <a:cs typeface="Aharoni" panose="02010803020104030203" pitchFamily="2" charset="-79"/>
              </a:rPr>
              <a:t>Так что же такое честь? Почему издавна на Руси принято было честь почитать, уважать? Честь – достойные уважения и гордости моральные качества человека, его соответствующие принципы, доброе имя, почет, уважение.</a:t>
            </a:r>
          </a:p>
        </p:txBody>
      </p:sp>
    </p:spTree>
    <p:extLst>
      <p:ext uri="{BB962C8B-B14F-4D97-AF65-F5344CB8AC3E}">
        <p14:creationId xmlns:p14="http://schemas.microsoft.com/office/powerpoint/2010/main" val="28535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ea typeface="+mn-ea"/>
                <a:cs typeface="+mn-cs"/>
              </a:rPr>
              <a:t>Замысел и работа над романом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Роман </a:t>
            </a:r>
            <a:r>
              <a:rPr lang="ru-RU" dirty="0">
                <a:solidFill>
                  <a:srgbClr val="002060"/>
                </a:solidFill>
              </a:rPr>
              <a:t>"Капитанская дочка" был задуман Пушкиным в январе 1833 г. Замысел романа восстании возник у Пушкина еще в период работы над "Дубровским".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536504" cy="34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3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188640"/>
            <a:ext cx="43924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Изменилось ли за века представление русских людей о чести?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А почему Пушкин выбрал в качестве эпиграфа предложение по цели высказывания побудительное? Хочет заставить каждого из нас беречь свою честь.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Честь можно снискать добрыми делами, бескорыстием, человечностью.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095375"/>
            <a:ext cx="3429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2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858" y="332656"/>
            <a:ext cx="511124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Из письма А.С. Пушкина своему младшему брату Льву. 1822г. (Пушкину 23 года) ПСС.</a:t>
            </a:r>
          </a:p>
          <a:p>
            <a:endParaRPr lang="ru-RU" sz="2000" dirty="0"/>
          </a:p>
          <a:p>
            <a:r>
              <a:rPr lang="ru-RU" sz="2000" b="1" i="1" dirty="0"/>
              <a:t>«Тебе придется иметь дело с людьми, которых ты еще не знаешь. С самого начала думай о них самое плохое, что только можно вообразить: ты не слишком ошибешься. Не суди о людях по собственному сердцу, которое, я уверен, благородно и отзывчиво. Никогда не принимай одолжений. Одолжение – чаще всего предательство. Избегай покровительства, потому что это порабощает и унижает. Никогда не делай долгов, лучше терпи нужду. Никогда не забывай умышленной обиды, будь немногословен или вовсе смолчи и никогда не отвечай оскорблением на оскорбление».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199512"/>
            <a:ext cx="3508450" cy="469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0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996" y="0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Расскажите о родителях Петруши. В какой семье он рос?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Какое значение имеет имя главного героя?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6839" y="1384995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Назван в честь деда. 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Уважение к семейным традициям.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037" y="2339102"/>
            <a:ext cx="6292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Кто знает, что обозначает имя Петр?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583" y="2862322"/>
            <a:ext cx="8118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Петр – по-гречески значит «камень», твердость характера, сила духа.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4037" y="3816429"/>
            <a:ext cx="87194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В каких условиях воспитывался Петруша? В каком окружении он рос?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Можно ли считать, что Петруша полностью усвоил взгляды отца на военную службу и строгие представления о сыновнем долге?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348" y="5928898"/>
            <a:ext cx="8349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Нельзя сказать. Но он перенял от отца прямоту и честность.</a:t>
            </a:r>
          </a:p>
        </p:txBody>
      </p:sp>
    </p:spTree>
    <p:extLst>
      <p:ext uri="{BB962C8B-B14F-4D97-AF65-F5344CB8AC3E}">
        <p14:creationId xmlns:p14="http://schemas.microsoft.com/office/powerpoint/2010/main" val="22705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 Какие заветы дал отец Петру при отправлении на службу?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    С момента отъезда начинается второй этап формирования личности Петра Гринева. В чем изменился герой?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Рассказ о встрече с </a:t>
            </a:r>
            <a:r>
              <a:rPr lang="ru-RU" sz="2800" dirty="0" err="1"/>
              <a:t>Зуриным</a:t>
            </a:r>
            <a:endParaRPr lang="ru-RU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441199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8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Почему законы в этом мире отличаются от законов в доме Гриневых?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На кого похож </a:t>
            </a:r>
            <a:r>
              <a:rPr lang="ru-RU" sz="2800" dirty="0" err="1"/>
              <a:t>Зурин</a:t>
            </a:r>
            <a:r>
              <a:rPr lang="ru-RU" sz="2800" dirty="0"/>
              <a:t>?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Зачем </a:t>
            </a:r>
            <a:r>
              <a:rPr lang="ru-RU" sz="2800" dirty="0"/>
              <a:t>столь подробно описывается ритуал одевания Петруши? </a:t>
            </a:r>
            <a:endParaRPr lang="ru-RU" sz="28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14932" y="2630755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C00000"/>
                </a:solidFill>
              </a:rPr>
              <a:t>Шуба, тулупчик являются как бы двойным поясом тепла, защищающим героя от холодного, враждебного мира.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938" y="4221088"/>
            <a:ext cx="83499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Почему II глава называется «Вожатый»?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Объясните смысл эпиграфа.</a:t>
            </a:r>
          </a:p>
        </p:txBody>
      </p:sp>
    </p:spTree>
    <p:extLst>
      <p:ext uri="{BB962C8B-B14F-4D97-AF65-F5344CB8AC3E}">
        <p14:creationId xmlns:p14="http://schemas.microsoft.com/office/powerpoint/2010/main" val="29142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711" y="143054"/>
            <a:ext cx="7181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Каково отношение Савельича к вожатому?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7" y="695640"/>
            <a:ext cx="5363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Боится его, видит в нем разбойника, пьяницу.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512018"/>
            <a:ext cx="53638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/>
              <a:t>Как реагирует бродяга на барский подарок?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/>
              <a:t>Почему такие теплые слова говорит вожатый за неподходящий ему тулуп?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/>
              <a:t>Что такое милосердие?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/>
              <a:t>Почему Гринева застал буран в степи?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/>
              <a:t>Каково символическое значение </a:t>
            </a:r>
            <a:r>
              <a:rPr lang="ru-RU" sz="2400" b="1" dirty="0" smtClean="0"/>
              <a:t>бурана?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9711" y="5283205"/>
            <a:ext cx="59083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Буран предвещает бурные события в судьбе героя.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3889" y="6237312"/>
            <a:ext cx="600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Какое значение имеет сон Гринева?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1377" y="1294857"/>
            <a:ext cx="3456599" cy="491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6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249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Блуждание по снежной </a:t>
            </a:r>
            <a:r>
              <a:rPr lang="ru-RU" sz="3200" b="1" dirty="0" smtClean="0"/>
              <a:t>пустыне        </a:t>
            </a:r>
            <a:r>
              <a:rPr lang="ru-RU" sz="3200" b="1" dirty="0"/>
              <a:t>блуждание по мукам.</a:t>
            </a:r>
          </a:p>
          <a:p>
            <a:endParaRPr lang="ru-RU" sz="3200" dirty="0"/>
          </a:p>
          <a:p>
            <a:r>
              <a:rPr lang="ru-RU" sz="3200" b="1" dirty="0"/>
              <a:t>Мужик с черной бородой </a:t>
            </a:r>
          </a:p>
          <a:p>
            <a:r>
              <a:rPr lang="ru-RU" sz="3200" b="1" dirty="0" smtClean="0"/>
              <a:t>Пугачев</a:t>
            </a:r>
            <a:r>
              <a:rPr lang="ru-RU" sz="3200" b="1" dirty="0"/>
              <a:t>, позже благословит Петра и Машу.</a:t>
            </a:r>
          </a:p>
          <a:p>
            <a:endParaRPr lang="ru-RU" sz="3200" dirty="0"/>
          </a:p>
          <a:p>
            <a:r>
              <a:rPr lang="ru-RU" sz="3200" b="1" dirty="0"/>
              <a:t>Топор, мертвые тела </a:t>
            </a:r>
          </a:p>
          <a:p>
            <a:r>
              <a:rPr lang="ru-RU" sz="3200" b="1" dirty="0" smtClean="0"/>
              <a:t>вскоре </a:t>
            </a:r>
            <a:r>
              <a:rPr lang="ru-RU" sz="3200" b="1" dirty="0"/>
              <a:t>ему это предстоит увидеть. 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372200" y="764704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148064" y="2132856"/>
            <a:ext cx="29523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283968" y="3645024"/>
            <a:ext cx="31683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1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Подумай и ответь…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50825" y="836613"/>
            <a:ext cx="87137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/>
              <a:t>Каково первое впечатление от </a:t>
            </a:r>
            <a:r>
              <a:rPr lang="ru-RU" altLang="ru-RU" sz="2400" b="1" dirty="0" err="1"/>
              <a:t>Белогорской</a:t>
            </a:r>
            <a:r>
              <a:rPr lang="ru-RU" altLang="ru-RU" sz="2400" b="1" dirty="0"/>
              <a:t> крепости? Найдите в тексте детали, воссоздающие облик крепости</a:t>
            </a:r>
            <a:r>
              <a:rPr lang="ru-RU" altLang="ru-RU" sz="2400" dirty="0"/>
              <a:t>.</a:t>
            </a:r>
          </a:p>
        </p:txBody>
      </p:sp>
      <p:pic>
        <p:nvPicPr>
          <p:cNvPr id="31751" name="Picture 3" descr="1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819275"/>
            <a:ext cx="6335712" cy="46450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KHcy;&amp;ucy;&amp;dcy;&amp;ocy;&amp;zhcy;&amp;ncy;&amp;icy;&amp;kcy; &amp;Scy;. &amp;Gcy;&amp;iecy;&amp;rcy;&amp;acy;&amp;scy;&amp;icy;&amp;mcy;&amp;ocy;&amp;v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8785225" cy="44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«Крепость». Художник С.Герасимов. 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Белогорская крепость</a:t>
            </a:r>
          </a:p>
        </p:txBody>
      </p:sp>
    </p:spTree>
    <p:extLst>
      <p:ext uri="{BB962C8B-B14F-4D97-AF65-F5344CB8AC3E}">
        <p14:creationId xmlns:p14="http://schemas.microsoft.com/office/powerpoint/2010/main" val="10324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3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044347"/>
              </p:ext>
            </p:extLst>
          </p:nvPr>
        </p:nvGraphicFramePr>
        <p:xfrm>
          <a:off x="179388" y="908050"/>
          <a:ext cx="8785225" cy="5742432"/>
        </p:xfrm>
        <a:graphic>
          <a:graphicData uri="http://schemas.openxmlformats.org/drawingml/2006/table">
            <a:tbl>
              <a:tblPr/>
              <a:tblGrid>
                <a:gridCol w="4392612"/>
                <a:gridCol w="4392613"/>
              </a:tblGrid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667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762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5092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3255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827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2399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971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54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Представления Гринёва </a:t>
                      </a:r>
                      <a:b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 боевой крепости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667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762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5092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3255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827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2399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971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54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Реальная картина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4822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667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762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5092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3255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827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2399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971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54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Грозные бастионы, башни, вал.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Начальник – строгий, сердитый старик, готовый за всякую безделицу сажать под арест на хлеб и воду.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3667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7762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050925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3255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17827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2399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26971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154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Деревушка, окружённая забором.</a:t>
                      </a:r>
                      <a:b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Скривившаяся мельница.</a:t>
                      </a:r>
                      <a:b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Старая чугунная пушка у ворот.</a:t>
                      </a:r>
                      <a:b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Старый инвалид нашивал заплату.</a:t>
                      </a:r>
                      <a:b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Старушка в телогрейке с платком.</a:t>
                      </a:r>
                      <a:b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Кривой старичок в офицерском мундире.</a:t>
                      </a:r>
                      <a:b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«Никто не встретил меня».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Белогорская крепость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179388" y="3716338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472608"/>
          </a:xfrm>
        </p:spPr>
        <p:txBody>
          <a:bodyPr/>
          <a:lstStyle/>
          <a:p>
            <a:pPr lvl="0"/>
            <a:r>
              <a:rPr lang="ru-RU" sz="3000" dirty="0">
                <a:solidFill>
                  <a:srgbClr val="002060"/>
                </a:solidFill>
              </a:rPr>
              <a:t>Роман "Капитанская дочка" писался Пушкиным во время работы над историческим очерком "История Пугачева". В это время поэт детально изучал архивные материалы о пугачевском бунте. Также для изучения "пугачевщины" Пушкин совершил путешествие на Урал в места, где происходило пугачевское восстание.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4762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217" y="404664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Семья капитана Миронова.  </a:t>
            </a:r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Маша </a:t>
            </a:r>
            <a:r>
              <a:rPr lang="ru-RU" sz="2800" b="1" i="1" dirty="0">
                <a:solidFill>
                  <a:srgbClr val="C00000"/>
                </a:solidFill>
              </a:rPr>
              <a:t>Миронова – нравственный идеал А.С. Пушкина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8593" y="1789659"/>
            <a:ext cx="6587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1) Образ Ивана </a:t>
            </a:r>
            <a:r>
              <a:rPr lang="ru-RU" sz="3200" b="1" dirty="0" err="1">
                <a:solidFill>
                  <a:srgbClr val="002060"/>
                </a:solidFill>
              </a:rPr>
              <a:t>Кузмича</a:t>
            </a:r>
            <a:r>
              <a:rPr lang="ru-RU" sz="3200" b="1" dirty="0">
                <a:solidFill>
                  <a:srgbClr val="002060"/>
                </a:solidFill>
              </a:rPr>
              <a:t> Миронова.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8824" y="2459532"/>
            <a:ext cx="7921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Каким предстает перед нами капитан Миронов?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6217" y="3284984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«Муж и жена были люди самые почтенные. Иван </a:t>
            </a:r>
            <a:r>
              <a:rPr lang="ru-RU" sz="2800" b="1" i="1" dirty="0" err="1">
                <a:solidFill>
                  <a:srgbClr val="C00000"/>
                </a:solidFill>
              </a:rPr>
              <a:t>Кузмич</a:t>
            </a:r>
            <a:r>
              <a:rPr lang="ru-RU" sz="2800" b="1" i="1" dirty="0">
                <a:solidFill>
                  <a:srgbClr val="C00000"/>
                </a:solidFill>
              </a:rPr>
              <a:t>, вышедший в офицеры из солдатских детей, был человек необразованный и простой, но самый честный и добрый. Жена его им управляла, что согласовалось с его </a:t>
            </a:r>
            <a:r>
              <a:rPr lang="ru-RU" sz="2800" b="1" i="1" dirty="0" err="1">
                <a:solidFill>
                  <a:srgbClr val="C00000"/>
                </a:solidFill>
              </a:rPr>
              <a:t>беспечностию</a:t>
            </a:r>
            <a:r>
              <a:rPr lang="ru-RU" sz="2800" b="1" i="1" dirty="0">
                <a:solidFill>
                  <a:srgbClr val="C00000"/>
                </a:solidFill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21442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Иван Кузьмич и Василиса Егоро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2879725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Подумай и ответь…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348038" y="765175"/>
            <a:ext cx="56165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/>
              <a:t>В 4 главе рассказчик так характеризует коменданта крепости: «Иван Кузьмич, вышедший в офицеры из солдатских детей, был человек необразованный и простой, но самый честный и добрый».</a:t>
            </a:r>
          </a:p>
          <a:p>
            <a:pPr algn="ctr"/>
            <a:endParaRPr lang="ru-RU" altLang="ru-RU" sz="2400" b="1" dirty="0"/>
          </a:p>
          <a:p>
            <a:pPr algn="ctr"/>
            <a:r>
              <a:rPr lang="ru-RU" altLang="ru-RU" sz="2400" b="1" dirty="0"/>
              <a:t>Какой смысл приобретает замечание «вышедший из солдатских детей»?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50825" y="4365625"/>
            <a:ext cx="8713788" cy="2239963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i="1">
                <a:solidFill>
                  <a:srgbClr val="FFFFCC"/>
                </a:solidFill>
                <a:latin typeface="Times New Roman" pitchFamily="18" charset="0"/>
              </a:rPr>
              <a:t>Солдатскому сыну дослужиться до должности коменданта крепости было невероятно трудно. Значит, Иван Кузьмич был боевой офицер, человек большого мужества и храбрости, участвовавший во многих сражениях.</a:t>
            </a:r>
          </a:p>
        </p:txBody>
      </p:sp>
    </p:spTree>
    <p:extLst>
      <p:ext uri="{BB962C8B-B14F-4D97-AF65-F5344CB8AC3E}">
        <p14:creationId xmlns:p14="http://schemas.microsoft.com/office/powerpoint/2010/main" val="23523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Подумай и ответь…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79388" y="1412875"/>
            <a:ext cx="44640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/>
              <a:t>Каким предстаёт характер коменданта крепости из деталей его разговора с подчинёнными, женой, вновь прибывшим офицером? 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50825" y="4005263"/>
            <a:ext cx="8713788" cy="2667000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i="1">
                <a:solidFill>
                  <a:srgbClr val="FFFFCC"/>
                </a:solidFill>
                <a:latin typeface="Times New Roman" pitchFamily="18" charset="0"/>
              </a:rPr>
              <a:t>Комендант по-отечески относится к солдатам. Он хорошо понимает, что выглядит смешно в своём китайском халате на военных учениях, что смешны и его инвалиды, не умеющие отличить правой стороны от левой. Ивану Кузьмичу горько быть посмешищем в глазах молодых офицеров.</a:t>
            </a:r>
          </a:p>
        </p:txBody>
      </p:sp>
      <p:pic>
        <p:nvPicPr>
          <p:cNvPr id="57350" name="Picture 6" descr="Иван Кузьмич и Василиса Егоровна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4191000" cy="27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752528" cy="3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980727"/>
            <a:ext cx="37338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4405322"/>
            <a:ext cx="5013298" cy="21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5467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2) Образ Василисы Егоровны.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Как показана жена капитана Миронова в повести?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087" y="1885069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Комендантша крепости – сильная и волевая женщина, она всегда рядом со своим мужем, его поддержка и опора в трудные минуты жизни. Не случайно Швабрин говорит о ней: «Василиса Егоровна прехрабрая дама». Ей бы самой командовать полком! Комендантша сама подшучивает и иронизирует над мужем: «Только слава, что солдат учишь: ни им служба не дается, ни ты в ней толку не ведаешь. Сидел бы дома да богу молился, так было бы лучше». Она любит свою дочь, мечтает выдать ее замуж за богатого дворянина, хотя и не верит, что такой найдется: «… девка на выданье, а какое у ней приданое? частый гребень, да веник, да алтын денег…» </a:t>
            </a:r>
          </a:p>
        </p:txBody>
      </p:sp>
    </p:spTree>
    <p:extLst>
      <p:ext uri="{BB962C8B-B14F-4D97-AF65-F5344CB8AC3E}">
        <p14:creationId xmlns:p14="http://schemas.microsoft.com/office/powerpoint/2010/main" val="28111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Иван Кузьмич и Василиса Егоро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2879725" cy="257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Подумай и ответь…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635375" y="1412875"/>
            <a:ext cx="51847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 dirty="0"/>
              <a:t>- Назовите наиболее типичные слова и сочетания слов, характерные для речи Василисы Егоровны. </a:t>
            </a:r>
          </a:p>
          <a:p>
            <a:r>
              <a:rPr lang="ru-RU" altLang="ru-RU" sz="2400" b="1" dirty="0"/>
              <a:t>- Как речь характеризует героиню?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50825" y="4365625"/>
            <a:ext cx="8713788" cy="2239963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i="1">
                <a:solidFill>
                  <a:srgbClr val="FFFFCC"/>
                </a:solidFill>
                <a:latin typeface="Times New Roman" pitchFamily="18" charset="0"/>
              </a:rPr>
              <a:t>Прошу любить и жаловать; </a:t>
            </a:r>
          </a:p>
          <a:p>
            <a:pPr algn="ctr"/>
            <a:r>
              <a:rPr lang="ru-RU" altLang="ru-RU" sz="2800" i="1">
                <a:solidFill>
                  <a:srgbClr val="FFFFCC"/>
                </a:solidFill>
                <a:latin typeface="Times New Roman" pitchFamily="18" charset="0"/>
              </a:rPr>
              <a:t>батюшка;</a:t>
            </a:r>
          </a:p>
          <a:p>
            <a:pPr algn="ctr"/>
            <a:r>
              <a:rPr lang="ru-RU" altLang="ru-RU" sz="2800" i="1">
                <a:solidFill>
                  <a:srgbClr val="FFFFCC"/>
                </a:solidFill>
                <a:latin typeface="Times New Roman" pitchFamily="18" charset="0"/>
              </a:rPr>
              <a:t>ступай себе с Богом; </a:t>
            </a:r>
          </a:p>
          <a:p>
            <a:pPr algn="ctr"/>
            <a:r>
              <a:rPr lang="ru-RU" altLang="ru-RU" sz="2800" i="1">
                <a:solidFill>
                  <a:srgbClr val="FFFFCC"/>
                </a:solidFill>
                <a:latin typeface="Times New Roman" pitchFamily="18" charset="0"/>
              </a:rPr>
              <a:t>частый гребень, да веник, да алтын денег;</a:t>
            </a:r>
          </a:p>
          <a:p>
            <a:pPr algn="ctr"/>
            <a:r>
              <a:rPr lang="ru-RU" altLang="ru-RU" sz="2800" i="1">
                <a:solidFill>
                  <a:srgbClr val="FFFFCC"/>
                </a:solidFill>
                <a:latin typeface="Times New Roman" pitchFamily="18" charset="0"/>
              </a:rPr>
              <a:t>сиди в девках…</a:t>
            </a:r>
          </a:p>
        </p:txBody>
      </p:sp>
    </p:spTree>
    <p:extLst>
      <p:ext uri="{BB962C8B-B14F-4D97-AF65-F5344CB8AC3E}">
        <p14:creationId xmlns:p14="http://schemas.microsoft.com/office/powerpoint/2010/main" val="6305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5965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3) Образ Маши Мироновой.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0995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FF0000"/>
                </a:solidFill>
              </a:rPr>
              <a:t>Маша Миронова – нравственный идеал </a:t>
            </a:r>
            <a:r>
              <a:rPr lang="ru-RU" sz="2800" b="1" u="sng" dirty="0" err="1">
                <a:solidFill>
                  <a:srgbClr val="FF0000"/>
                </a:solidFill>
              </a:rPr>
              <a:t>А,С.Пушкина</a:t>
            </a:r>
            <a:r>
              <a:rPr lang="ru-RU" sz="2800" b="1" u="sng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0895" y="1644030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«Тут вошла девушка лет </a:t>
            </a:r>
            <a:r>
              <a:rPr lang="ru-RU" sz="2400" b="1" i="1" dirty="0" err="1">
                <a:solidFill>
                  <a:srgbClr val="C00000"/>
                </a:solidFill>
              </a:rPr>
              <a:t>осьмнадцати</a:t>
            </a:r>
            <a:r>
              <a:rPr lang="ru-RU" sz="2400" b="1" i="1" dirty="0">
                <a:solidFill>
                  <a:srgbClr val="C00000"/>
                </a:solidFill>
              </a:rPr>
              <a:t>, круглолицая, румяная, с светло-русыми волосами, гладко зачесанными за уши, которые у ней так и горели», - так описывает Пушкин дочь капитана Миронова. Если подумать, то она не была красавицей, но и небезобразна. Мы можем отметить, что героиня застенчива, скромна, поминутно краснеет и всегда молчалива. Мать называет её «трусихой», Швабрин описал ее «совершенною ду­рочкою».. Можно сказать, что Маша «вначале не нравится», «не производит никакого впечатления» на Гринева. Но нельзя судить по первому впечатлению, тем более что мнение о Маше вскоре у Гринева меняется. «Марья Ивановна скоро перестала со мною дичиться. Мы познакомились. Я в ней нашел благоразумную и чувствительную девушку»</a:t>
            </a:r>
          </a:p>
        </p:txBody>
      </p:sp>
    </p:spTree>
    <p:extLst>
      <p:ext uri="{BB962C8B-B14F-4D97-AF65-F5344CB8AC3E}">
        <p14:creationId xmlns:p14="http://schemas.microsoft.com/office/powerpoint/2010/main" val="154646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381" y="332656"/>
            <a:ext cx="685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685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48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Учение в Белогорской крепости. Художник А.Иткин.</a:t>
            </a:r>
          </a:p>
        </p:txBody>
      </p:sp>
      <p:pic>
        <p:nvPicPr>
          <p:cNvPr id="58373" name="Picture 5" descr="index_pi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620713"/>
            <a:ext cx="4208463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Учение в Белогорской крепости. Художник В.Сысков.</a:t>
            </a:r>
          </a:p>
        </p:txBody>
      </p:sp>
      <p:sp>
        <p:nvSpPr>
          <p:cNvPr id="59399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Vcy;. &amp;Scy;&amp;ycy;&amp;scy;&amp;kcy;&amp;ocy;&amp;vcy;. 198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9400" name="Picture 8" descr="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6"/>
          <a:stretch>
            <a:fillRect/>
          </a:stretch>
        </p:blipFill>
        <p:spPr bwMode="auto">
          <a:xfrm>
            <a:off x="2627313" y="620713"/>
            <a:ext cx="4100512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8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На Урале поэт общался с живыми </a:t>
            </a:r>
            <a:r>
              <a:rPr lang="ru-RU" sz="3200" b="1" dirty="0" err="1">
                <a:solidFill>
                  <a:srgbClr val="C00000"/>
                </a:solidFill>
              </a:rPr>
              <a:t>пугачевцами</a:t>
            </a:r>
            <a:r>
              <a:rPr lang="ru-RU" sz="3200" b="1" dirty="0">
                <a:solidFill>
                  <a:srgbClr val="C00000"/>
                </a:solidFill>
              </a:rPr>
              <a:t> и слушал их рассказы. Благодаря этому "погружению" в историю Пушкину удалось собрать уникальный материал, который и лег в основу романа.</a:t>
            </a: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132647"/>
            <a:ext cx="5976664" cy="369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4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Учение в Белогорской крепости. Художник П.Соколов</a:t>
            </a:r>
          </a:p>
        </p:txBody>
      </p:sp>
      <p:sp>
        <p:nvSpPr>
          <p:cNvPr id="60423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25" name="AutoShape 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27" name="AutoShape 11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29" name="AutoShape 13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1" name="AutoShape 1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3" name="AutoShape 1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0435" name="Picture 1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633413"/>
            <a:ext cx="8110538" cy="57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4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Подумай и ответь…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50825" y="1628775"/>
            <a:ext cx="352901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 dirty="0"/>
              <a:t>- Почему тоска берёт Гринёва при виде порядков, царивших в крепости?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- Могла ли такая крепость достойно отразить нападение противника? </a:t>
            </a:r>
          </a:p>
        </p:txBody>
      </p:sp>
      <p:pic>
        <p:nvPicPr>
          <p:cNvPr id="61446" name="Picture 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5636" r="7677" b="10152"/>
          <a:stretch>
            <a:fillRect/>
          </a:stretch>
        </p:blipFill>
        <p:spPr bwMode="auto">
          <a:xfrm>
            <a:off x="3994150" y="836613"/>
            <a:ext cx="4970463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79388" y="692150"/>
            <a:ext cx="3168650" cy="2882900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600" i="1">
                <a:solidFill>
                  <a:srgbClr val="FFFFCC"/>
                </a:solidFill>
                <a:latin typeface="Times New Roman" pitchFamily="18" charset="0"/>
              </a:rPr>
              <a:t>Отношение к месту будущей службы: «И вот в какой стороне осуждён я проводить свою молодость. Тоска взяла меня…»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79388" y="4005263"/>
            <a:ext cx="8824912" cy="2660650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Жизнь в Белогорской крепости открывает перед юношей ранее не замеченную красоту простых, добрых людей и рождает общение с ними. Другого общества в крепости не было, Гринёв другого и не желал. Беседы с милыми простыми людьми, занятия литературой, любовные переживания – всё это доставляло ему истинное удовольствие. Над серьёзными общественными, жизненными проблемами он не задумывался.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Смена настроения героя</a:t>
            </a:r>
          </a:p>
        </p:txBody>
      </p:sp>
      <p:pic>
        <p:nvPicPr>
          <p:cNvPr id="62474" name="Picture 10" descr="Подъезжая к крепост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4" r="19423" b="20375"/>
          <a:stretch>
            <a:fillRect/>
          </a:stretch>
        </p:blipFill>
        <p:spPr bwMode="auto">
          <a:xfrm>
            <a:off x="5508625" y="1973263"/>
            <a:ext cx="3460750" cy="19240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Picture 11" descr="Сочинитель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595" b="20375"/>
          <a:stretch>
            <a:fillRect/>
          </a:stretch>
        </p:blipFill>
        <p:spPr bwMode="auto">
          <a:xfrm>
            <a:off x="3492500" y="692150"/>
            <a:ext cx="3313113" cy="20462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34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Сочинитель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595" b="20375"/>
          <a:stretch>
            <a:fillRect/>
          </a:stretch>
        </p:blipFill>
        <p:spPr bwMode="auto">
          <a:xfrm>
            <a:off x="323850" y="765175"/>
            <a:ext cx="4176713" cy="25796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Подумай и ответь…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4643438" y="2133600"/>
            <a:ext cx="4321175" cy="2089150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600" i="1">
                <a:solidFill>
                  <a:srgbClr val="FFFFCC"/>
                </a:solidFill>
                <a:latin typeface="Times New Roman" pitchFamily="18" charset="0"/>
              </a:rPr>
              <a:t>«…Жизнь моя в Белогорской крепости сделалась для меня не только сносною, но даже и приятною», - пишет в начале главы Пётр Гринёв.</a:t>
            </a: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179388" y="4508500"/>
            <a:ext cx="87137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- Почему изменилось настроение героя?</a:t>
            </a:r>
          </a:p>
          <a:p>
            <a:endParaRPr lang="ru-RU" altLang="ru-RU" sz="2400"/>
          </a:p>
          <a:p>
            <a:r>
              <a:rPr lang="ru-RU" altLang="ru-RU" sz="2400"/>
              <a:t>- Расскажите о занятиях Гринёва в крепости. Упомянуты ли в главе военные занятия героя? </a:t>
            </a:r>
          </a:p>
        </p:txBody>
      </p:sp>
    </p:spTree>
    <p:extLst>
      <p:ext uri="{BB962C8B-B14F-4D97-AF65-F5344CB8AC3E}">
        <p14:creationId xmlns:p14="http://schemas.microsoft.com/office/powerpoint/2010/main" val="21348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Подумай и ответь…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95288" y="908050"/>
            <a:ext cx="84248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- Каким предстаёт Швабрин в 3 главе? </a:t>
            </a:r>
          </a:p>
          <a:p>
            <a:r>
              <a:rPr lang="ru-RU" altLang="ru-RU" sz="2400"/>
              <a:t>- Каков кульминационный эпизод 3 главы?</a:t>
            </a:r>
          </a:p>
          <a:p>
            <a:endParaRPr lang="ru-RU" altLang="ru-RU" sz="2400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50825" y="5734050"/>
            <a:ext cx="8642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- Каковы причины дуэли?</a:t>
            </a:r>
          </a:p>
          <a:p>
            <a:r>
              <a:rPr lang="ru-RU" altLang="ru-RU" sz="2400"/>
              <a:t>- Как характеризует Швабрина поведение во время дуэли?</a:t>
            </a:r>
          </a:p>
        </p:txBody>
      </p:sp>
      <p:pic>
        <p:nvPicPr>
          <p:cNvPr id="63494" name="Picture 6" descr="Поеди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" r="525" b="20375"/>
          <a:stretch>
            <a:fillRect/>
          </a:stretch>
        </p:blipFill>
        <p:spPr bwMode="auto">
          <a:xfrm>
            <a:off x="179388" y="1844675"/>
            <a:ext cx="8785225" cy="368141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0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«Поединок». Художник С.Герасимов</a:t>
            </a:r>
          </a:p>
        </p:txBody>
      </p:sp>
      <p:sp>
        <p:nvSpPr>
          <p:cNvPr id="68612" name="AutoShape 4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613" name="AutoShape 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614" name="AutoShape 6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615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616" name="AutoShape 8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617" name="AutoShape 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8619" name="Picture 11" descr="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8785225" cy="41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1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«Поединок». «…Я упал и лишился чувств». Художник А.Иткин</a:t>
            </a:r>
          </a:p>
        </p:txBody>
      </p:sp>
      <p:sp>
        <p:nvSpPr>
          <p:cNvPr id="69636" name="AutoShape 4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37" name="AutoShape 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38" name="AutoShape 6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39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40" name="AutoShape 8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41" name="AutoShape 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9643" name="Picture 11" descr="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692150"/>
            <a:ext cx="4105275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1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«Поединок». «…Я упал и лишился чувств». Художник В.Сысков</a:t>
            </a:r>
          </a:p>
        </p:txBody>
      </p:sp>
      <p:sp>
        <p:nvSpPr>
          <p:cNvPr id="70660" name="AutoShape 4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1" name="AutoShape 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2" name="AutoShape 6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3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4" name="AutoShape 8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5" name="AutoShape 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0667" name="Picture 11" descr="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692150"/>
            <a:ext cx="3584575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7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О дуэл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869" b="20375"/>
          <a:stretch>
            <a:fillRect/>
          </a:stretch>
        </p:blipFill>
        <p:spPr bwMode="auto">
          <a:xfrm>
            <a:off x="3348038" y="1317625"/>
            <a:ext cx="1944687" cy="1590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580063" y="1524000"/>
            <a:ext cx="3384550" cy="1200150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FFFFCC"/>
                </a:solidFill>
                <a:latin typeface="Times New Roman" pitchFamily="18" charset="0"/>
              </a:rPr>
              <a:t>Василиса Егоровна:  дуэль – самоубийство, дурь.</a:t>
            </a:r>
            <a:endParaRPr lang="ru-RU" altLang="ru-RU" sz="2400" u="sng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195513" y="3068638"/>
            <a:ext cx="4495800" cy="469900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FFFFCC"/>
                </a:solidFill>
                <a:latin typeface="Times New Roman" pitchFamily="18" charset="0"/>
              </a:rPr>
              <a:t>Марья Ивановна:  резаться.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500563" y="3860800"/>
            <a:ext cx="4392612" cy="1200150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solidFill>
                  <a:srgbClr val="FFFFCC"/>
                </a:solidFill>
                <a:latin typeface="Times New Roman" pitchFamily="18" charset="0"/>
              </a:rPr>
              <a:t>Иван Игнатьич:  драться на дуэли, значит заколоть своего ближнего.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331913" y="5805488"/>
            <a:ext cx="4535487" cy="835025"/>
          </a:xfrm>
          <a:prstGeom prst="rect">
            <a:avLst/>
          </a:prstGeom>
          <a:solidFill>
            <a:srgbClr val="6633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>
                <a:solidFill>
                  <a:srgbClr val="FFFFCC"/>
                </a:solidFill>
                <a:latin typeface="Times New Roman" pitchFamily="18" charset="0"/>
              </a:rPr>
              <a:t>Савельич: тыкать железными вертелами да притоптывать.</a:t>
            </a:r>
          </a:p>
        </p:txBody>
      </p:sp>
      <p:pic>
        <p:nvPicPr>
          <p:cNvPr id="66568" name="Picture 8" descr="О дуэл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42" t="18338" r="5774" b="20375"/>
          <a:stretch>
            <a:fillRect/>
          </a:stretch>
        </p:blipFill>
        <p:spPr bwMode="auto">
          <a:xfrm>
            <a:off x="2124075" y="3716338"/>
            <a:ext cx="2187575" cy="18923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9" name="Picture 9" descr="МИ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6" r="14699" b="20375"/>
          <a:stretch>
            <a:fillRect/>
          </a:stretch>
        </p:blipFill>
        <p:spPr bwMode="auto">
          <a:xfrm>
            <a:off x="179388" y="1951038"/>
            <a:ext cx="1947862" cy="148431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Наставления Савельича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24" t="10187" r="51443" b="20375"/>
          <a:stretch>
            <a:fillRect/>
          </a:stretch>
        </p:blipFill>
        <p:spPr bwMode="auto">
          <a:xfrm>
            <a:off x="6084888" y="5157788"/>
            <a:ext cx="1652587" cy="150336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250825" y="0"/>
            <a:ext cx="8642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Найдите слова, показывающие отношение разных людей к дуэли</a:t>
            </a:r>
          </a:p>
        </p:txBody>
      </p:sp>
    </p:spTree>
    <p:extLst>
      <p:ext uri="{BB962C8B-B14F-4D97-AF65-F5344CB8AC3E}">
        <p14:creationId xmlns:p14="http://schemas.microsoft.com/office/powerpoint/2010/main" val="1616423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1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 animBg="1"/>
      <p:bldP spid="66566" grpId="0" animBg="1"/>
      <p:bldP spid="6656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Подумай и ответь…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5288" y="908050"/>
            <a:ext cx="85693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 dirty="0"/>
              <a:t>- Случайна ли дуэль Швабрина и Гринёва?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- Кто и из каких побуждений рассказал родителям Гринёва о его дуэли?</a:t>
            </a:r>
          </a:p>
        </p:txBody>
      </p:sp>
      <p:pic>
        <p:nvPicPr>
          <p:cNvPr id="64518" name="Picture 6" descr="Противн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375"/>
          <a:stretch>
            <a:fillRect/>
          </a:stretch>
        </p:blipFill>
        <p:spPr bwMode="auto">
          <a:xfrm>
            <a:off x="250825" y="2781300"/>
            <a:ext cx="8713788" cy="35750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539626"/>
            <a:ext cx="4905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73665"/>
            <a:ext cx="4248472" cy="3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Любовь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5288" y="908050"/>
            <a:ext cx="85693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- Почему Маша Миронова всячески стала избегать встреч с Петром Гринёвым? Каков смысл эпиграфа к главе «Любовь»?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059113" y="2492375"/>
            <a:ext cx="5905500" cy="4137025"/>
          </a:xfrm>
          <a:prstGeom prst="rect">
            <a:avLst/>
          </a:prstGeom>
          <a:solidFill>
            <a:srgbClr val="663300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Ах ты, девка, девка красная!</a:t>
            </a:r>
            <a:b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</a:b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Не ходи, девка, молода замуж;</a:t>
            </a:r>
            <a:b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</a:b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Ты спроси, девка, отца, матери,</a:t>
            </a:r>
            <a:b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</a:b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Отца, матери, роду-племени;</a:t>
            </a:r>
            <a:b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</a:b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Накопи, девка, ума-разума;</a:t>
            </a:r>
            <a:b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</a:b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Ума-разума, приданова.</a:t>
            </a:r>
            <a:b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</a:b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                                         Песня народная</a:t>
            </a:r>
          </a:p>
          <a:p>
            <a:pPr algn="r">
              <a:spcBef>
                <a:spcPct val="50000"/>
              </a:spcBef>
            </a:pP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Буде лучше меня найдёшь, позабудешь. Если хуже меня найдёшь, воспомянешь. </a:t>
            </a:r>
          </a:p>
          <a:p>
            <a:pPr algn="r">
              <a:spcBef>
                <a:spcPct val="50000"/>
              </a:spcBef>
            </a:pPr>
            <a:r>
              <a:rPr lang="ru-RU" altLang="ru-RU" sz="2400" i="1">
                <a:solidFill>
                  <a:srgbClr val="FFFFCC"/>
                </a:solidFill>
                <a:latin typeface="Times New Roman" pitchFamily="18" charset="0"/>
              </a:rPr>
              <a:t>То же</a:t>
            </a:r>
          </a:p>
        </p:txBody>
      </p:sp>
      <p:pic>
        <p:nvPicPr>
          <p:cNvPr id="65541" name="Picture 5" descr="Готов на всё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" r="28871" b="20375"/>
          <a:stretch>
            <a:fillRect/>
          </a:stretch>
        </p:blipFill>
        <p:spPr bwMode="auto">
          <a:xfrm>
            <a:off x="179388" y="2276475"/>
            <a:ext cx="4392612" cy="25527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6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«Любовь». Объяснение в любви. Художник А.Бенуа</a:t>
            </a:r>
          </a:p>
        </p:txBody>
      </p:sp>
      <p:sp>
        <p:nvSpPr>
          <p:cNvPr id="71684" name="AutoShape 4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5" name="AutoShape 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6" name="AutoShape 6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7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8" name="AutoShape 8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9" name="AutoShape 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691" name="Picture 11" descr="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692150"/>
            <a:ext cx="4856162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«Любовь». Объяснение в любви. Художник А.Иткин.</a:t>
            </a:r>
          </a:p>
        </p:txBody>
      </p:sp>
      <p:sp>
        <p:nvSpPr>
          <p:cNvPr id="73732" name="AutoShape 4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33" name="AutoShape 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34" name="AutoShape 6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35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36" name="AutoShape 8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37" name="AutoShape 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3739" name="Picture 11" descr="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692150"/>
            <a:ext cx="4189413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«Любовь». Объяснение в любви. Художник Д.Фаворский. 1938</a:t>
            </a:r>
          </a:p>
        </p:txBody>
      </p:sp>
      <p:sp>
        <p:nvSpPr>
          <p:cNvPr id="74756" name="AutoShape 4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57" name="AutoShape 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58" name="AutoShape 6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59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60" name="AutoShape 8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61" name="AutoShape 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4764" name="Picture 1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7993063" cy="56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Письмо отца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79388" y="5084763"/>
            <a:ext cx="85693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dirty="0"/>
              <a:t>- </a:t>
            </a:r>
            <a:r>
              <a:rPr lang="ru-RU" altLang="ru-RU" sz="2400" b="1" dirty="0"/>
              <a:t>Почему родители Гринёва отказали Петру Андреевичу в родительском благословении?</a:t>
            </a:r>
          </a:p>
          <a:p>
            <a:r>
              <a:rPr lang="ru-RU" altLang="ru-RU" sz="2400" b="1" dirty="0"/>
              <a:t>- Какие качества характера Савельича проявились в его отношении к происходящим событиям?</a:t>
            </a:r>
          </a:p>
        </p:txBody>
      </p:sp>
      <p:pic>
        <p:nvPicPr>
          <p:cNvPr id="67590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4" r="15749" b="20375"/>
          <a:stretch>
            <a:fillRect/>
          </a:stretch>
        </p:blipFill>
        <p:spPr bwMode="auto">
          <a:xfrm>
            <a:off x="468313" y="765175"/>
            <a:ext cx="7848600" cy="4216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b="1">
                <a:solidFill>
                  <a:srgbClr val="663300"/>
                </a:solidFill>
                <a:latin typeface="Monotype Corsiva" pitchFamily="66" charset="0"/>
              </a:rPr>
              <a:t>Обратимся к иллюстрациям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/>
              <a:t>«Письмо от батюшки». Художник С.Герасимов.</a:t>
            </a:r>
          </a:p>
        </p:txBody>
      </p:sp>
      <p:sp>
        <p:nvSpPr>
          <p:cNvPr id="76804" name="AutoShape 4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5" name="AutoShape 5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6" name="AutoShape 6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7" name="AutoShape 7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8" name="AutoShape 8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809" name="AutoShape 9" descr="«&amp;Kcy;&amp;acy;&amp;pcy;&amp;icy;&amp;tcy;&amp;acy;&amp;ncy;&amp;scy;&amp;kcy;&amp;acy;&amp;yacy; &amp;dcy;&amp;ocy;&amp;chcy;&amp;kcy;&amp;acy;». &amp;Gcy;&amp;lcy;&amp;acy;&amp;vcy;&amp;acy; 3. «&amp;Kcy;&amp;rcy;&amp;iecy;&amp;pcy;&amp;ocy;&amp;scy;&amp;tcy;&amp;softcy;». &amp;Ucy;&amp;chcy;&amp;iecy;&amp;ncy;&amp;icy;&amp;iecy; &amp;vcy; &amp;Bcy;&amp;iecy;&amp;lcy;&amp;ocy;&amp;gcy;&amp;ocy;&amp;rcy;&amp;scy;&amp;kcy;&amp;ocy;&amp;jcy; &amp;kcy;&amp;rcy;&amp;iecy;&amp;pcy;&amp;ocy;&amp;scy;&amp;tcy;&amp;icy;. &amp;KHcy;&amp;ucy;&amp;dcy;&amp;ocy;&amp;zhcy;&amp;ncy;&amp;icy;&amp;kcy; &amp;Pcy;. &amp;Scy;&amp;ocy;&amp;kcy;&amp;ocy;&amp;lcy;&amp;ocy;&amp;vcy;. 189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6811" name="Picture 11" descr="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692150"/>
            <a:ext cx="3954462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16344"/>
            <a:ext cx="6661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Анализ 6 главы «Пугачёвщина».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5249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</a:rPr>
              <a:t>Творческая работа.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- Опишите губернию, которая «обитаема была множеством полудиких народов».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Составьте небольшой рассказ.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068960"/>
            <a:ext cx="8820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Обширная и богатая Оренбургская губерния обитаема была множеством полудиких народов. Они часто поднимали восстание. Поэтому российское правительство принимало меры для удержания их в повиновении. Для этого были выстроены крепости и заселены казаками, которые должны были охранять спокойствие и безопасность края. Но в 1772 году произошло возмущение яицких казаков в их главном городе. Бунт усмирили, но мятежники выжидали удобного случая для возобновления беспорядков.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4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Какое сообщение получил от генерала капитан Миронов?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- Какие меры были приняты в крепости?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060848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- Какие приготовления начались в крепости после получения письма от генерала?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9711" y="3140968"/>
            <a:ext cx="4746104" cy="355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64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Почему комендант посадил урядника под караул?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- Какое новое обстоятельство усилило беспокойство коменданта?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- О чём говорилось в воззвании Пугачёва?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- Кого они решили допросить о Пугачёве?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- Опишите </a:t>
            </a:r>
            <a:r>
              <a:rPr lang="ru-RU" sz="2800" dirty="0" err="1"/>
              <a:t>башкирца</a:t>
            </a:r>
            <a:r>
              <a:rPr lang="ru-RU" sz="28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-Почему </a:t>
            </a:r>
            <a:r>
              <a:rPr lang="ru-RU" sz="2800" dirty="0" err="1"/>
              <a:t>башкирец</a:t>
            </a:r>
            <a:r>
              <a:rPr lang="ru-RU" sz="2800" dirty="0"/>
              <a:t> ничего не рассказал о том, кто его подослал в крепость?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- Какую весть сообщила Василиса Егоровна?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-Почему комендантша отказалась уехать в Оренбург?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-Почему </a:t>
            </a:r>
            <a:r>
              <a:rPr lang="ru-RU" sz="2800" dirty="0" err="1"/>
              <a:t>П.Гринёв</a:t>
            </a:r>
            <a:r>
              <a:rPr lang="ru-RU" sz="2800" dirty="0"/>
              <a:t> забыл нарочно шпагу в доме коменданта?</a:t>
            </a:r>
          </a:p>
        </p:txBody>
      </p:sp>
    </p:spTree>
    <p:extLst>
      <p:ext uri="{BB962C8B-B14F-4D97-AF65-F5344CB8AC3E}">
        <p14:creationId xmlns:p14="http://schemas.microsoft.com/office/powerpoint/2010/main" val="3647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schemeClr val="accent6">
                    <a:lumMod val="75000"/>
                  </a:schemeClr>
                </a:solidFill>
              </a:rPr>
              <a:t>Выборочное чтение «Сцена прощания Марьи Ивановны и </a:t>
            </a:r>
            <a:r>
              <a:rPr lang="ru-RU" sz="2800" u="sng" dirty="0" err="1">
                <a:solidFill>
                  <a:schemeClr val="accent6">
                    <a:lumMod val="75000"/>
                  </a:schemeClr>
                </a:solidFill>
              </a:rPr>
              <a:t>П.Гринёва</a:t>
            </a:r>
            <a:r>
              <a:rPr lang="ru-RU" sz="2800" u="sng" dirty="0">
                <a:solidFill>
                  <a:schemeClr val="accent6">
                    <a:lumMod val="75000"/>
                  </a:schemeClr>
                </a:solidFill>
              </a:rPr>
              <a:t>».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394" y="1988840"/>
            <a:ext cx="6096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58956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До нас дошло целых пять планов романа, что свидетельствует о длительной кропотливой работе автора. Опасаясь, что цензура не пропустит роман, Пушкин долгое время искал наиболее удачный вариант плана.</a:t>
            </a:r>
          </a:p>
          <a:p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996253"/>
            <a:ext cx="5561893" cy="37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7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1" y="188640"/>
            <a:ext cx="89043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Работа со словарём:</a:t>
            </a:r>
          </a:p>
          <a:p>
            <a:r>
              <a:rPr lang="ru-RU" sz="3200" b="1" i="1" u="sng" dirty="0" smtClean="0">
                <a:solidFill>
                  <a:schemeClr val="accent1">
                    <a:lumMod val="50000"/>
                  </a:schemeClr>
                </a:solidFill>
              </a:rPr>
              <a:t>Стоять </a:t>
            </a:r>
            <a:r>
              <a:rPr lang="ru-RU" sz="3200" b="1" i="1" u="sng" dirty="0">
                <a:solidFill>
                  <a:schemeClr val="accent1">
                    <a:lumMod val="50000"/>
                  </a:schemeClr>
                </a:solidFill>
              </a:rPr>
              <a:t>в ружьё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 – быть в боевой готовности.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u="sng" dirty="0">
                <a:solidFill>
                  <a:schemeClr val="accent1">
                    <a:lumMod val="50000"/>
                  </a:schemeClr>
                </a:solidFill>
              </a:rPr>
              <a:t>Ранг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– чин, звание.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u="sng" dirty="0">
                <a:solidFill>
                  <a:schemeClr val="accent1">
                    <a:lumMod val="50000"/>
                  </a:schemeClr>
                </a:solidFill>
              </a:rPr>
              <a:t>Присяжные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 – здесь: присягнувшие, принявшие присягу.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u="sng" dirty="0">
                <a:solidFill>
                  <a:schemeClr val="accent1">
                    <a:lumMod val="50000"/>
                  </a:schemeClr>
                </a:solidFill>
              </a:rPr>
              <a:t>Сайдак –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 лук с колчаном и стрелами.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u="sng" dirty="0">
                <a:solidFill>
                  <a:schemeClr val="accent1">
                    <a:lumMod val="50000"/>
                  </a:schemeClr>
                </a:solidFill>
              </a:rPr>
              <a:t>Вор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 – здесь: разбойник, изменник.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u="sng" dirty="0">
                <a:solidFill>
                  <a:schemeClr val="accent1">
                    <a:lumMod val="50000"/>
                  </a:schemeClr>
                </a:solidFill>
              </a:rPr>
              <a:t>Великодушный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– здесь: человек, обладающий величием души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u="sng" dirty="0">
                <a:solidFill>
                  <a:schemeClr val="accent1">
                    <a:lumMod val="50000"/>
                  </a:schemeClr>
                </a:solidFill>
              </a:rPr>
              <a:t>Приступ –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атака, штурм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562" y="4199438"/>
            <a:ext cx="2169798" cy="262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4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246" y="260648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Как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понимаете название главы «Приступ»? - Почему Марья Ивановна не смогла уехать в Оренбург?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Кого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увидел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П.Гринёв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недалеко от крепости?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какими словами обратился комендант к солдатам?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ком больше всего переживал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П.Гринёв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Каким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было войско Пугачёва?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797152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Выборочное чтение сцены «Прощание Маши с родителями» </a:t>
            </a:r>
          </a:p>
        </p:txBody>
      </p:sp>
    </p:spTree>
    <p:extLst>
      <p:ext uri="{BB962C8B-B14F-4D97-AF65-F5344CB8AC3E}">
        <p14:creationId xmlns:p14="http://schemas.microsoft.com/office/powerpoint/2010/main" val="42356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C00000"/>
                </a:solidFill>
              </a:rPr>
              <a:t>Почему так быстро удалось Пугачёву взять крепость?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Как </a:t>
            </a:r>
            <a:r>
              <a:rPr lang="ru-RU" sz="2800" b="1" dirty="0">
                <a:solidFill>
                  <a:srgbClr val="C00000"/>
                </a:solidFill>
              </a:rPr>
              <a:t>вели себя немногочисленные защитники крепости?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О </a:t>
            </a:r>
            <a:r>
              <a:rPr lang="ru-RU" sz="2800" b="1" dirty="0">
                <a:solidFill>
                  <a:srgbClr val="C00000"/>
                </a:solidFill>
              </a:rPr>
              <a:t>чём хочет сказать автор фразой: «Народ повалил на площадь; нас погнали туда же»?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Каким </a:t>
            </a:r>
            <a:r>
              <a:rPr lang="ru-RU" sz="2800" b="1" dirty="0">
                <a:solidFill>
                  <a:srgbClr val="C00000"/>
                </a:solidFill>
              </a:rPr>
              <a:t>увидел Пугачёва Гринёв во вторую встречу?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Как </a:t>
            </a:r>
            <a:r>
              <a:rPr lang="ru-RU" sz="2800" b="1" dirty="0">
                <a:solidFill>
                  <a:srgbClr val="C00000"/>
                </a:solidFill>
              </a:rPr>
              <a:t>приняли смерть Иван Кузьмич, Иван </a:t>
            </a:r>
            <a:r>
              <a:rPr lang="ru-RU" sz="2800" b="1" dirty="0" err="1">
                <a:solidFill>
                  <a:srgbClr val="C00000"/>
                </a:solidFill>
              </a:rPr>
              <a:t>Игнатьич</a:t>
            </a:r>
            <a:r>
              <a:rPr lang="ru-RU" sz="2800" b="1" dirty="0">
                <a:solidFill>
                  <a:srgbClr val="C00000"/>
                </a:solidFill>
              </a:rPr>
              <a:t>, Василиса Егоровна?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169" y="3964061"/>
            <a:ext cx="4319311" cy="28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33" y="4258730"/>
            <a:ext cx="3640071" cy="230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0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56093"/>
            <a:ext cx="85725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04664"/>
            <a:ext cx="6474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- </a:t>
            </a:r>
            <a:r>
              <a:rPr lang="ru-RU" sz="2800" b="1" dirty="0">
                <a:solidFill>
                  <a:srgbClr val="C00000"/>
                </a:solidFill>
              </a:rPr>
              <a:t>Почему Пугачёв не повесил </a:t>
            </a:r>
            <a:r>
              <a:rPr lang="ru-RU" sz="2800" b="1" dirty="0" err="1">
                <a:solidFill>
                  <a:srgbClr val="C00000"/>
                </a:solidFill>
              </a:rPr>
              <a:t>П.Гринёва</a:t>
            </a:r>
            <a:r>
              <a:rPr lang="ru-RU" sz="28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22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C00000"/>
                </a:solidFill>
              </a:rPr>
              <a:t>Дополните предложения:</a:t>
            </a:r>
          </a:p>
          <a:p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Комендант отвечал твёрдым голосом: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2486" y="1877461"/>
            <a:ext cx="8213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u="sng" dirty="0"/>
              <a:t>Самозванец </a:t>
            </a:r>
            <a:r>
              <a:rPr lang="ru-RU" sz="2800" dirty="0"/>
              <a:t>– тот, который выдаёт себя за другого человека, присвоив его имя, звание.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828836"/>
            <a:ext cx="62464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Пётр </a:t>
            </a:r>
            <a:r>
              <a:rPr lang="ru-RU" sz="2800" b="1" dirty="0" err="1">
                <a:solidFill>
                  <a:srgbClr val="C00000"/>
                </a:solidFill>
              </a:rPr>
              <a:t>Игнатьич</a:t>
            </a:r>
            <a:r>
              <a:rPr lang="ru-RU" sz="2800" b="1" dirty="0">
                <a:solidFill>
                  <a:srgbClr val="C00000"/>
                </a:solidFill>
              </a:rPr>
              <a:t>: ты нам …; ты …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Василиса Егоровна: …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229" y="3582888"/>
            <a:ext cx="3921398" cy="294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4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Проявление </a:t>
            </a:r>
            <a:r>
              <a:rPr lang="ru-RU" sz="3200" b="1" dirty="0">
                <a:solidFill>
                  <a:srgbClr val="C00000"/>
                </a:solidFill>
              </a:rPr>
              <a:t>каких черт </a:t>
            </a:r>
            <a:r>
              <a:rPr lang="ru-RU" sz="3200" b="1" dirty="0" smtClean="0">
                <a:solidFill>
                  <a:srgbClr val="C00000"/>
                </a:solidFill>
              </a:rPr>
              <a:t>Пугачева </a:t>
            </a:r>
            <a:r>
              <a:rPr lang="ru-RU" sz="3200" b="1" dirty="0">
                <a:solidFill>
                  <a:srgbClr val="C00000"/>
                </a:solidFill>
              </a:rPr>
              <a:t>мы наблюдаем в главе VII «Приступ»?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700808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u="sng" dirty="0">
                <a:solidFill>
                  <a:srgbClr val="FF0000"/>
                </a:solidFill>
              </a:rPr>
              <a:t>Жестокость</a:t>
            </a:r>
            <a:r>
              <a:rPr lang="ru-RU" sz="3200" dirty="0">
                <a:solidFill>
                  <a:srgbClr val="FF0000"/>
                </a:solidFill>
              </a:rPr>
              <a:t> - "Унять старую ведьму</a:t>
            </a:r>
            <a:r>
              <a:rPr lang="ru-RU" sz="3200" dirty="0" smtClean="0">
                <a:solidFill>
                  <a:srgbClr val="FF0000"/>
                </a:solidFill>
              </a:rPr>
              <a:t>!«</a:t>
            </a:r>
          </a:p>
          <a:p>
            <a:endParaRPr lang="ru-RU" sz="3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u="sng" dirty="0">
                <a:solidFill>
                  <a:srgbClr val="FF0000"/>
                </a:solidFill>
              </a:rPr>
              <a:t>Б</a:t>
            </a:r>
            <a:r>
              <a:rPr lang="ru-RU" sz="3200" u="sng" dirty="0" smtClean="0">
                <a:solidFill>
                  <a:srgbClr val="FF0000"/>
                </a:solidFill>
              </a:rPr>
              <a:t>еспощадность</a:t>
            </a:r>
            <a:r>
              <a:rPr lang="ru-RU" sz="3200" dirty="0">
                <a:solidFill>
                  <a:srgbClr val="FF0000"/>
                </a:solidFill>
              </a:rPr>
              <a:t> - </a:t>
            </a:r>
            <a:r>
              <a:rPr lang="ru-RU" sz="3200" dirty="0" smtClean="0">
                <a:solidFill>
                  <a:srgbClr val="FF0000"/>
                </a:solidFill>
              </a:rPr>
              <a:t>«Вешать </a:t>
            </a:r>
            <a:r>
              <a:rPr lang="ru-RU" sz="3200" dirty="0">
                <a:solidFill>
                  <a:srgbClr val="FF0000"/>
                </a:solidFill>
              </a:rPr>
              <a:t>его</a:t>
            </a:r>
            <a:r>
              <a:rPr lang="ru-RU" sz="3200" dirty="0" smtClean="0">
                <a:solidFill>
                  <a:srgbClr val="FF0000"/>
                </a:solidFill>
              </a:rPr>
              <a:t>!»</a:t>
            </a:r>
          </a:p>
          <a:p>
            <a:endParaRPr lang="ru-RU" sz="3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u="sng" dirty="0" smtClean="0">
                <a:solidFill>
                  <a:srgbClr val="FF0000"/>
                </a:solidFill>
              </a:rPr>
              <a:t>Милосердие</a:t>
            </a:r>
            <a:r>
              <a:rPr lang="ru-RU" sz="3200" u="sng" dirty="0">
                <a:solidFill>
                  <a:srgbClr val="FF0000"/>
                </a:solidFill>
              </a:rPr>
              <a:t>, благодарность </a:t>
            </a:r>
            <a:r>
              <a:rPr lang="ru-RU" sz="3200" dirty="0">
                <a:solidFill>
                  <a:srgbClr val="FF0000"/>
                </a:solidFill>
              </a:rPr>
              <a:t>- за тулуп или за БРАТА? - сохранил жизнь Гринёву.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16" y="5085184"/>
            <a:ext cx="8486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8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411922"/>
            <a:ext cx="5787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>
                <a:solidFill>
                  <a:srgbClr val="C00000"/>
                </a:solidFill>
              </a:rPr>
              <a:t>Анализ 8 главы «Незваный гость».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35142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Работа со словарём:</a:t>
            </a:r>
          </a:p>
          <a:p>
            <a:r>
              <a:rPr lang="ru-RU" sz="3200" b="1" i="1" u="sng" dirty="0" smtClean="0">
                <a:solidFill>
                  <a:srgbClr val="C00000"/>
                </a:solidFill>
              </a:rPr>
              <a:t>Кивот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>
                <a:solidFill>
                  <a:srgbClr val="C00000"/>
                </a:solidFill>
              </a:rPr>
              <a:t>– небольшой шкаф, подставка для икон.</a:t>
            </a:r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3200" b="1" i="1" u="sng" dirty="0">
                <a:solidFill>
                  <a:srgbClr val="C00000"/>
                </a:solidFill>
              </a:rPr>
              <a:t>Келья</a:t>
            </a:r>
            <a:r>
              <a:rPr lang="ru-RU" sz="3200" b="1" i="1" dirty="0">
                <a:solidFill>
                  <a:srgbClr val="C00000"/>
                </a:solidFill>
              </a:rPr>
              <a:t> – здесь: небольшая комната уединённо живущего человека.</a:t>
            </a:r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3200" b="1" i="1" u="sng" dirty="0">
                <a:solidFill>
                  <a:srgbClr val="C00000"/>
                </a:solidFill>
              </a:rPr>
              <a:t>Добродетель</a:t>
            </a:r>
            <a:r>
              <a:rPr lang="ru-RU" sz="3200" b="1" i="1" dirty="0">
                <a:solidFill>
                  <a:srgbClr val="C00000"/>
                </a:solidFill>
              </a:rPr>
              <a:t> – добро, стремление к добру.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537" y="4138248"/>
            <a:ext cx="3813448" cy="254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56895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-Прочитайте эпиграф к этой главе. В чём его смысл</a:t>
            </a:r>
            <a:r>
              <a:rPr lang="ru-RU" sz="3200" dirty="0" smtClean="0">
                <a:solidFill>
                  <a:srgbClr val="C00000"/>
                </a:solidFill>
              </a:rPr>
              <a:t>?</a:t>
            </a:r>
            <a:endParaRPr lang="ru-RU" sz="3200" dirty="0">
              <a:solidFill>
                <a:srgbClr val="C00000"/>
              </a:solidFill>
            </a:endParaRPr>
          </a:p>
          <a:p>
            <a:r>
              <a:rPr lang="ru-RU" sz="3200" dirty="0">
                <a:solidFill>
                  <a:srgbClr val="C00000"/>
                </a:solidFill>
              </a:rPr>
              <a:t>- Каким увидел Гринёв </a:t>
            </a:r>
            <a:r>
              <a:rPr lang="ru-RU" sz="3200" dirty="0" err="1">
                <a:solidFill>
                  <a:srgbClr val="C00000"/>
                </a:solidFill>
              </a:rPr>
              <a:t>коменданский</a:t>
            </a:r>
            <a:r>
              <a:rPr lang="ru-RU" sz="3200" dirty="0">
                <a:solidFill>
                  <a:srgbClr val="C00000"/>
                </a:solidFill>
              </a:rPr>
              <a:t> дом?</a:t>
            </a:r>
          </a:p>
          <a:p>
            <a:r>
              <a:rPr lang="ru-RU" sz="3200" dirty="0">
                <a:solidFill>
                  <a:srgbClr val="C00000"/>
                </a:solidFill>
              </a:rPr>
              <a:t>- Где находилась Марья Ивановна?</a:t>
            </a:r>
          </a:p>
          <a:p>
            <a:r>
              <a:rPr lang="ru-RU" sz="3200" dirty="0">
                <a:solidFill>
                  <a:srgbClr val="C00000"/>
                </a:solidFill>
              </a:rPr>
              <a:t>- Что делали разбойники в крепости?</a:t>
            </a:r>
          </a:p>
          <a:p>
            <a:r>
              <a:rPr lang="ru-RU" sz="3200" dirty="0">
                <a:solidFill>
                  <a:srgbClr val="C00000"/>
                </a:solidFill>
              </a:rPr>
              <a:t>- Почему Пугачёв оставил в живых </a:t>
            </a:r>
            <a:r>
              <a:rPr lang="ru-RU" sz="3200" dirty="0" err="1">
                <a:solidFill>
                  <a:srgbClr val="C00000"/>
                </a:solidFill>
              </a:rPr>
              <a:t>П.Гринёва</a:t>
            </a:r>
            <a:r>
              <a:rPr lang="ru-RU" sz="3200" dirty="0">
                <a:solidFill>
                  <a:srgbClr val="C00000"/>
                </a:solidFill>
              </a:rPr>
              <a:t>? Как он об этом говорит?</a:t>
            </a:r>
          </a:p>
          <a:p>
            <a:r>
              <a:rPr lang="ru-RU" sz="3200" dirty="0">
                <a:solidFill>
                  <a:srgbClr val="C00000"/>
                </a:solidFill>
              </a:rPr>
              <a:t>- О чём размышлял Гринёв?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9938" y="4177862"/>
            <a:ext cx="81965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«Оставаться в крепости, подвластной злодею, было … . Долг требовал, чтобы я явился туда, где служба моя могла ещё быть … . Любовь советовала мне оставаться при … и быть её … и </a:t>
            </a:r>
            <a:r>
              <a:rPr lang="ru-RU" sz="2800" b="1" i="1" dirty="0" smtClean="0"/>
              <a:t>…».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42901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</a:rPr>
              <a:t>Какую картину увидел </a:t>
            </a:r>
            <a:r>
              <a:rPr lang="ru-RU" sz="2800" dirty="0" err="1">
                <a:solidFill>
                  <a:srgbClr val="C00000"/>
                </a:solidFill>
              </a:rPr>
              <a:t>П.Гринёв</a:t>
            </a:r>
            <a:r>
              <a:rPr lang="ru-RU" sz="2800" dirty="0">
                <a:solidFill>
                  <a:srgbClr val="C00000"/>
                </a:solidFill>
              </a:rPr>
              <a:t> в комендантском доме? Каким предстал перед ним Пугачёв?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89659"/>
            <a:ext cx="38916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Пугачёв сидел на первом месте, </a:t>
            </a:r>
            <a:r>
              <a:rPr lang="ru-RU" sz="2800" b="1" i="1" dirty="0" err="1"/>
              <a:t>облокотясь</a:t>
            </a:r>
            <a:r>
              <a:rPr lang="ru-RU" sz="2800" b="1" i="1" dirty="0"/>
              <a:t> на стол и подпирая чёрную бороду своим широким кулаком. Черты лица его, правильные и довольно приятные, не изъявляли ничего свирепого.</a:t>
            </a:r>
            <a:endParaRPr lang="ru-RU" sz="2800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107081"/>
            <a:ext cx="4577574" cy="343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6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- Кого Гринёв называет «</a:t>
            </a:r>
            <a:r>
              <a:rPr lang="ru-RU" sz="2400" b="1" dirty="0" err="1">
                <a:solidFill>
                  <a:srgbClr val="C00000"/>
                </a:solidFill>
              </a:rPr>
              <a:t>новобранными</a:t>
            </a:r>
            <a:r>
              <a:rPr lang="ru-RU" sz="2400" b="1" dirty="0">
                <a:solidFill>
                  <a:srgbClr val="C00000"/>
                </a:solidFill>
              </a:rPr>
              <a:t> изменниками» и почему?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- Каким предстал Петруше военный совет Пугачёва?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- Какие настроения </a:t>
            </a:r>
            <a:r>
              <a:rPr lang="ru-RU" sz="2400" b="1" dirty="0" err="1">
                <a:solidFill>
                  <a:srgbClr val="C00000"/>
                </a:solidFill>
              </a:rPr>
              <a:t>пугачёвцев</a:t>
            </a:r>
            <a:r>
              <a:rPr lang="ru-RU" sz="2400" b="1" dirty="0">
                <a:solidFill>
                  <a:srgbClr val="C00000"/>
                </a:solidFill>
              </a:rPr>
              <a:t> передаёт бурлацкая песня?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6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60393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Первоначальная редакция "Капитанской дочки" была создана Пушкиным в августе 1833 г.. Однако эта редакция до нас не дошла. Поэт продолжал работать над "Капитанской дочкой" в 1834 г. В 1836 г. он провел окончательную переработку романа. Заключительные строки "Капитанской дочки" датируются 19 октября 1836 г.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924" y="3008525"/>
            <a:ext cx="2657577" cy="37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474" y="2929206"/>
            <a:ext cx="2539894" cy="384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1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C00000"/>
                </a:solidFill>
              </a:rPr>
              <a:t>Чтение в лицах эпизода «Вторая встреча </a:t>
            </a:r>
            <a:r>
              <a:rPr lang="ru-RU" sz="3200" b="1" u="sng" dirty="0" err="1">
                <a:solidFill>
                  <a:srgbClr val="C00000"/>
                </a:solidFill>
              </a:rPr>
              <a:t>П.Гринёва</a:t>
            </a:r>
            <a:r>
              <a:rPr lang="ru-RU" sz="3200" b="1" u="sng" dirty="0">
                <a:solidFill>
                  <a:srgbClr val="C00000"/>
                </a:solidFill>
              </a:rPr>
              <a:t> с Пугачёвым»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141" y="1479166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sz="3200" b="1" dirty="0">
                <a:solidFill>
                  <a:srgbClr val="FF0000"/>
                </a:solidFill>
              </a:rPr>
              <a:t>Почему </a:t>
            </a:r>
            <a:r>
              <a:rPr lang="ru-RU" sz="3200" b="1" dirty="0" err="1">
                <a:solidFill>
                  <a:srgbClr val="FF0000"/>
                </a:solidFill>
              </a:rPr>
              <a:t>П.Гринёв</a:t>
            </a:r>
            <a:r>
              <a:rPr lang="ru-RU" sz="3200" b="1" dirty="0">
                <a:solidFill>
                  <a:srgbClr val="FF0000"/>
                </a:solidFill>
              </a:rPr>
              <a:t> отказался служить Пугачёву?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55638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Я природный дворянин; я присягал государыне императрице: тебе служить не могу.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9597" y="4380261"/>
            <a:ext cx="81487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- </a:t>
            </a:r>
            <a:r>
              <a:rPr lang="ru-RU" sz="3200" b="1" dirty="0">
                <a:solidFill>
                  <a:srgbClr val="FF0000"/>
                </a:solidFill>
              </a:rPr>
              <a:t>Почему Пугачёв простил дерзкие и правдивые речи Гринёва?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4969" y="5644989"/>
            <a:ext cx="7223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«Моя искренность поразила Пугачёва»</a:t>
            </a:r>
          </a:p>
        </p:txBody>
      </p:sp>
    </p:spTree>
    <p:extLst>
      <p:ext uri="{BB962C8B-B14F-4D97-AF65-F5344CB8AC3E}">
        <p14:creationId xmlns:p14="http://schemas.microsoft.com/office/powerpoint/2010/main" val="1776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srgbClr val="C00000"/>
                </a:solidFill>
              </a:rPr>
              <a:t>Работа со словарём:</a:t>
            </a:r>
          </a:p>
          <a:p>
            <a:r>
              <a:rPr lang="ru-RU" sz="2800" i="1" u="sng" dirty="0" err="1" smtClean="0">
                <a:solidFill>
                  <a:srgbClr val="C00000"/>
                </a:solidFill>
              </a:rPr>
              <a:t>Обер</a:t>
            </a:r>
            <a:r>
              <a:rPr lang="ru-RU" sz="2800" i="1" u="sng" dirty="0" smtClean="0">
                <a:solidFill>
                  <a:srgbClr val="C00000"/>
                </a:solidFill>
              </a:rPr>
              <a:t> </a:t>
            </a:r>
            <a:r>
              <a:rPr lang="ru-RU" sz="2800" i="1" u="sng" dirty="0">
                <a:solidFill>
                  <a:srgbClr val="C00000"/>
                </a:solidFill>
              </a:rPr>
              <a:t>– </a:t>
            </a:r>
            <a:r>
              <a:rPr lang="ru-RU" sz="2800" i="1" u="sng" dirty="0" err="1">
                <a:solidFill>
                  <a:srgbClr val="C00000"/>
                </a:solidFill>
              </a:rPr>
              <a:t>секрета́рь</a:t>
            </a:r>
            <a:r>
              <a:rPr lang="ru-RU" sz="2800" i="1" u="sng" dirty="0">
                <a:solidFill>
                  <a:srgbClr val="C00000"/>
                </a:solidFill>
              </a:rPr>
              <a:t> – </a:t>
            </a:r>
            <a:r>
              <a:rPr lang="ru-RU" sz="2800" i="1" dirty="0">
                <a:solidFill>
                  <a:srgbClr val="C00000"/>
                </a:solidFill>
              </a:rPr>
              <a:t>главный секретарь.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i="1" u="sng" dirty="0" err="1">
                <a:solidFill>
                  <a:srgbClr val="C00000"/>
                </a:solidFill>
              </a:rPr>
              <a:t>Минка́ль</a:t>
            </a:r>
            <a:r>
              <a:rPr lang="ru-RU" sz="2800" i="1" dirty="0">
                <a:solidFill>
                  <a:srgbClr val="C00000"/>
                </a:solidFill>
              </a:rPr>
              <a:t> – дешёвая хлопчатобумажная ткань.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i="1" u="sng" dirty="0" err="1">
                <a:solidFill>
                  <a:srgbClr val="C00000"/>
                </a:solidFill>
              </a:rPr>
              <a:t>Рее́стр</a:t>
            </a:r>
            <a:r>
              <a:rPr lang="ru-RU" sz="2800" i="1" u="sng" dirty="0">
                <a:solidFill>
                  <a:srgbClr val="C00000"/>
                </a:solidFill>
              </a:rPr>
              <a:t> –</a:t>
            </a:r>
            <a:r>
              <a:rPr lang="ru-RU" sz="2800" i="1" dirty="0">
                <a:solidFill>
                  <a:srgbClr val="C00000"/>
                </a:solidFill>
              </a:rPr>
              <a:t> список, перечень.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i="1" u="sng" dirty="0">
                <a:solidFill>
                  <a:srgbClr val="C00000"/>
                </a:solidFill>
              </a:rPr>
              <a:t>Тафта́ – </a:t>
            </a:r>
            <a:r>
              <a:rPr lang="ru-RU" sz="2800" i="1" dirty="0">
                <a:solidFill>
                  <a:srgbClr val="C00000"/>
                </a:solidFill>
              </a:rPr>
              <a:t>тонкая глянцевая шёлковая ткань.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i="1" u="sng" dirty="0" err="1">
                <a:solidFill>
                  <a:srgbClr val="C00000"/>
                </a:solidFill>
              </a:rPr>
              <a:t>Рати́н</a:t>
            </a:r>
            <a:r>
              <a:rPr lang="ru-RU" sz="2800" i="1" u="sng" dirty="0">
                <a:solidFill>
                  <a:srgbClr val="C00000"/>
                </a:solidFill>
              </a:rPr>
              <a:t> – </a:t>
            </a:r>
            <a:r>
              <a:rPr lang="ru-RU" sz="2800" i="1" dirty="0">
                <a:solidFill>
                  <a:srgbClr val="C00000"/>
                </a:solidFill>
              </a:rPr>
              <a:t>шерстяная ткань для верхней одежды.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i="1" u="sng" dirty="0" err="1">
                <a:solidFill>
                  <a:srgbClr val="C00000"/>
                </a:solidFill>
              </a:rPr>
              <a:t>Челоби́тье</a:t>
            </a:r>
            <a:r>
              <a:rPr lang="ru-RU" sz="2800" i="1" u="sng" dirty="0">
                <a:solidFill>
                  <a:srgbClr val="C00000"/>
                </a:solidFill>
              </a:rPr>
              <a:t> – </a:t>
            </a:r>
            <a:r>
              <a:rPr lang="ru-RU" sz="2800" i="1" dirty="0">
                <a:solidFill>
                  <a:srgbClr val="C00000"/>
                </a:solidFill>
              </a:rPr>
              <a:t>прошение.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-Что такое разлука?</a:t>
            </a:r>
          </a:p>
          <a:p>
            <a:r>
              <a:rPr lang="ru-RU" sz="3200" dirty="0"/>
              <a:t>-Прочитайте эпиграф к этой главе. В чём его смысл?</a:t>
            </a:r>
          </a:p>
          <a:p>
            <a:r>
              <a:rPr lang="ru-RU" sz="3200" dirty="0"/>
              <a:t>- Какой план вы составили по 9 главе?</a:t>
            </a:r>
          </a:p>
          <a:p>
            <a:pPr algn="ctr"/>
            <a:r>
              <a:rPr lang="ru-RU" sz="3200" u="sng" dirty="0" smtClean="0">
                <a:solidFill>
                  <a:srgbClr val="C00000"/>
                </a:solidFill>
              </a:rPr>
              <a:t>Будем </a:t>
            </a:r>
            <a:r>
              <a:rPr lang="ru-RU" sz="3200" u="sng" dirty="0">
                <a:solidFill>
                  <a:srgbClr val="C00000"/>
                </a:solidFill>
              </a:rPr>
              <a:t>анализировать главу по следующим эпизодам:</a:t>
            </a:r>
          </a:p>
          <a:p>
            <a:r>
              <a:rPr lang="ru-RU" sz="3200" dirty="0">
                <a:solidFill>
                  <a:srgbClr val="C00000"/>
                </a:solidFill>
              </a:rPr>
              <a:t>1.Швабрин на службе у Пугачёва.</a:t>
            </a:r>
          </a:p>
          <a:p>
            <a:r>
              <a:rPr lang="ru-RU" sz="3200" dirty="0">
                <a:solidFill>
                  <a:srgbClr val="C00000"/>
                </a:solidFill>
              </a:rPr>
              <a:t>2.Савельич предъявляет счёт Пугачёву.</a:t>
            </a:r>
          </a:p>
          <a:p>
            <a:r>
              <a:rPr lang="ru-RU" sz="3200" dirty="0">
                <a:solidFill>
                  <a:srgbClr val="C00000"/>
                </a:solidFill>
              </a:rPr>
              <a:t>3.Прощание с Марьей Ивановной.</a:t>
            </a:r>
          </a:p>
        </p:txBody>
      </p:sp>
    </p:spTree>
    <p:extLst>
      <p:ext uri="{BB962C8B-B14F-4D97-AF65-F5344CB8AC3E}">
        <p14:creationId xmlns:p14="http://schemas.microsoft.com/office/powerpoint/2010/main" val="4140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52565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1 эпизод.</a:t>
            </a:r>
          </a:p>
          <a:p>
            <a:r>
              <a:rPr lang="ru-RU" sz="2800" u="sng" dirty="0">
                <a:solidFill>
                  <a:srgbClr val="C00000"/>
                </a:solidFill>
              </a:rPr>
              <a:t>«Швабрин на службе у Пугачёва».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dirty="0">
                <a:solidFill>
                  <a:srgbClr val="C00000"/>
                </a:solidFill>
              </a:rPr>
              <a:t>-Что увидел </a:t>
            </a:r>
            <a:r>
              <a:rPr lang="ru-RU" sz="2800" dirty="0" err="1">
                <a:solidFill>
                  <a:srgbClr val="C00000"/>
                </a:solidFill>
              </a:rPr>
              <a:t>П.Гринёв</a:t>
            </a:r>
            <a:r>
              <a:rPr lang="ru-RU" sz="2800" dirty="0">
                <a:solidFill>
                  <a:srgbClr val="C00000"/>
                </a:solidFill>
              </a:rPr>
              <a:t> на сборном месте?</a:t>
            </a:r>
          </a:p>
          <a:p>
            <a:r>
              <a:rPr lang="ru-RU" sz="2800" dirty="0">
                <a:solidFill>
                  <a:srgbClr val="C00000"/>
                </a:solidFill>
              </a:rPr>
              <a:t>- Как народ встречает Пугачёва?</a:t>
            </a:r>
          </a:p>
          <a:p>
            <a:r>
              <a:rPr lang="ru-RU" sz="2800" dirty="0">
                <a:solidFill>
                  <a:srgbClr val="C00000"/>
                </a:solidFill>
              </a:rPr>
              <a:t>-Кого увидел Гринёв среди главных сообщников Пугачёва</a:t>
            </a:r>
            <a:r>
              <a:rPr lang="ru-RU" sz="2800" dirty="0" smtClean="0">
                <a:solidFill>
                  <a:srgbClr val="C00000"/>
                </a:solidFill>
              </a:rPr>
              <a:t>?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dirty="0">
                <a:solidFill>
                  <a:srgbClr val="C00000"/>
                </a:solidFill>
              </a:rPr>
              <a:t>- Куда направил Пугачёв Гринёва?</a:t>
            </a:r>
          </a:p>
          <a:p>
            <a:r>
              <a:rPr lang="ru-RU" sz="2800" dirty="0">
                <a:solidFill>
                  <a:srgbClr val="C00000"/>
                </a:solidFill>
              </a:rPr>
              <a:t>- Кого назначил Пугачев новым комендантом крепости? </a:t>
            </a:r>
          </a:p>
          <a:p>
            <a:r>
              <a:rPr lang="ru-RU" sz="2800" dirty="0">
                <a:solidFill>
                  <a:srgbClr val="C00000"/>
                </a:solidFill>
              </a:rPr>
              <a:t>- Как воспринял эту новость Гринёв?</a:t>
            </a:r>
          </a:p>
        </p:txBody>
      </p:sp>
    </p:spTree>
    <p:extLst>
      <p:ext uri="{BB962C8B-B14F-4D97-AF65-F5344CB8AC3E}">
        <p14:creationId xmlns:p14="http://schemas.microsoft.com/office/powerpoint/2010/main" val="27413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4345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2 эпизод.</a:t>
            </a:r>
          </a:p>
          <a:p>
            <a:r>
              <a:rPr lang="ru-RU" sz="2800" u="sng" dirty="0">
                <a:solidFill>
                  <a:srgbClr val="C00000"/>
                </a:solidFill>
              </a:rPr>
              <a:t>«Савельич предъявляет счёт Пугачёву».</a:t>
            </a: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dirty="0">
                <a:solidFill>
                  <a:srgbClr val="C00000"/>
                </a:solidFill>
              </a:rPr>
              <a:t>- Какую бумагу подал Савельич Пугачеву перед отъездом из крепости? 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- </a:t>
            </a:r>
            <a:r>
              <a:rPr lang="ru-RU" sz="2800" dirty="0">
                <a:solidFill>
                  <a:srgbClr val="C00000"/>
                </a:solidFill>
              </a:rPr>
              <a:t>Кто зачитал бумагу?</a:t>
            </a:r>
          </a:p>
          <a:p>
            <a:r>
              <a:rPr lang="ru-RU" sz="2800" dirty="0">
                <a:solidFill>
                  <a:srgbClr val="C00000"/>
                </a:solidFill>
              </a:rPr>
              <a:t>- Давайте составим реестр барскому добру, раскраденному злодеями.</a:t>
            </a:r>
          </a:p>
          <a:p>
            <a:r>
              <a:rPr lang="ru-RU" sz="2800" dirty="0">
                <a:solidFill>
                  <a:srgbClr val="C00000"/>
                </a:solidFill>
              </a:rPr>
              <a:t/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dirty="0">
                <a:solidFill>
                  <a:srgbClr val="C00000"/>
                </a:solidFill>
              </a:rPr>
              <a:t/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613666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</a:rPr>
              <a:t>Список украденных вещей: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</a:t>
            </a:r>
            <a:r>
              <a:rPr lang="ru-RU" b="1" dirty="0">
                <a:solidFill>
                  <a:srgbClr val="002060"/>
                </a:solidFill>
              </a:rPr>
              <a:t>. … , на шесть рублей.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</a:t>
            </a:r>
            <a:r>
              <a:rPr lang="ru-RU" b="1" dirty="0">
                <a:solidFill>
                  <a:srgbClr val="002060"/>
                </a:solidFill>
              </a:rPr>
              <a:t>. …. , на семь рублей.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3</a:t>
            </a:r>
            <a:r>
              <a:rPr lang="ru-RU" b="1" dirty="0">
                <a:solidFill>
                  <a:srgbClr val="002060"/>
                </a:solidFill>
              </a:rPr>
              <a:t>. … , на пять рублей.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4</a:t>
            </a:r>
            <a:r>
              <a:rPr lang="ru-RU" b="1" dirty="0">
                <a:solidFill>
                  <a:srgbClr val="002060"/>
                </a:solidFill>
              </a:rPr>
              <a:t>. … , на десять рублей.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5</a:t>
            </a:r>
            <a:r>
              <a:rPr lang="ru-RU" b="1" dirty="0">
                <a:solidFill>
                  <a:srgbClr val="002060"/>
                </a:solidFill>
              </a:rPr>
              <a:t>. …, на два рубля с полтиной.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6</a:t>
            </a:r>
            <a:r>
              <a:rPr lang="ru-RU" b="1" dirty="0">
                <a:solidFill>
                  <a:srgbClr val="002060"/>
                </a:solidFill>
              </a:rPr>
              <a:t>. … , на четыре рубля.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7</a:t>
            </a:r>
            <a:r>
              <a:rPr lang="ru-RU" b="1" dirty="0">
                <a:solidFill>
                  <a:srgbClr val="002060"/>
                </a:solidFill>
              </a:rPr>
              <a:t>. .. , на сорок рублей.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8</a:t>
            </a:r>
            <a:r>
              <a:rPr lang="ru-RU" b="1" dirty="0">
                <a:solidFill>
                  <a:srgbClr val="002060"/>
                </a:solidFill>
              </a:rPr>
              <a:t>. …, на пятнадцать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7611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C00000"/>
                </a:solidFill>
              </a:rPr>
              <a:t>-Какова была реакция Пугачёва на бумагу, составленную Савельичем?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2640" y="1342054"/>
            <a:ext cx="831582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3 эпизод.</a:t>
            </a:r>
          </a:p>
          <a:p>
            <a:r>
              <a:rPr lang="ru-RU" sz="2800" b="1" u="sng" dirty="0">
                <a:solidFill>
                  <a:srgbClr val="002060"/>
                </a:solidFill>
              </a:rPr>
              <a:t>«Прощание с Марьей Ивановной».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-В каком состоянии находилась Марья Ивановна?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 Какие мрачные мысли его волновали?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 Какое решение принимает Гринёв, чтобы помочь Марье?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</a:rPr>
              <a:t>- Каковы были минуты прощания Гринёва с </a:t>
            </a:r>
            <a:r>
              <a:rPr lang="ru-RU" sz="2800" b="1" dirty="0" smtClean="0">
                <a:solidFill>
                  <a:srgbClr val="002060"/>
                </a:solidFill>
              </a:rPr>
              <a:t>Марьей</a:t>
            </a:r>
            <a:r>
              <a:rPr lang="ru-RU" sz="2800" b="1" dirty="0">
                <a:solidFill>
                  <a:srgbClr val="002060"/>
                </a:solidFill>
              </a:rPr>
              <a:t>?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9157" y="4941168"/>
            <a:ext cx="83433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«Оставалось одно средство: я решился тот же час отправиться в Оренбург, дабы торопить освобождение </a:t>
            </a:r>
            <a:r>
              <a:rPr lang="ru-RU" sz="2000" b="1" i="1" dirty="0" err="1">
                <a:solidFill>
                  <a:srgbClr val="C00000"/>
                </a:solidFill>
              </a:rPr>
              <a:t>Белогорской</a:t>
            </a:r>
            <a:r>
              <a:rPr lang="ru-RU" sz="2000" b="1" i="1" dirty="0">
                <a:solidFill>
                  <a:srgbClr val="C00000"/>
                </a:solidFill>
              </a:rPr>
              <a:t> крепости и по возможности тому содействовать».</a:t>
            </a:r>
          </a:p>
          <a:p>
            <a:endParaRPr lang="ru-RU" sz="2000" b="1" i="1" dirty="0">
              <a:solidFill>
                <a:srgbClr val="C00000"/>
              </a:solidFill>
            </a:endParaRPr>
          </a:p>
          <a:p>
            <a:r>
              <a:rPr lang="ru-RU" sz="2000" b="1" i="1" u="sng" dirty="0">
                <a:solidFill>
                  <a:srgbClr val="C00000"/>
                </a:solidFill>
              </a:rPr>
              <a:t>Содействовать</a:t>
            </a:r>
            <a:r>
              <a:rPr lang="ru-RU" sz="2000" b="1" i="1" dirty="0">
                <a:solidFill>
                  <a:srgbClr val="C00000"/>
                </a:solidFill>
              </a:rPr>
              <a:t> – оказать содействие, способствовать.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7856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62054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</a:rPr>
              <a:t>Кто догнал Гринёва с Савельичем, когда они пошли по Оренбургской дороге?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C00000"/>
                </a:solidFill>
              </a:rPr>
              <a:t>Что </a:t>
            </a:r>
            <a:r>
              <a:rPr lang="ru-RU" sz="2800" dirty="0">
                <a:solidFill>
                  <a:srgbClr val="C00000"/>
                </a:solidFill>
              </a:rPr>
              <a:t>пожаловал Пугачёв Гринёву перед отъездом того в Оренбург? </a:t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C00000"/>
                </a:solidFill>
              </a:rPr>
              <a:t>Всё </a:t>
            </a:r>
            <a:r>
              <a:rPr lang="ru-RU" sz="2800" dirty="0">
                <a:solidFill>
                  <a:srgbClr val="C00000"/>
                </a:solidFill>
              </a:rPr>
              <a:t>ли передал урядник Гринёву?</a:t>
            </a:r>
          </a:p>
        </p:txBody>
      </p:sp>
    </p:spTree>
    <p:extLst>
      <p:ext uri="{BB962C8B-B14F-4D97-AF65-F5344CB8AC3E}">
        <p14:creationId xmlns:p14="http://schemas.microsoft.com/office/powerpoint/2010/main" val="32892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1206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Прототипы героев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7812" y="1124744"/>
            <a:ext cx="84249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Изначально Пушкин задумывал своего героя дворянином, который переходит на сторону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Пyгачева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Прототипом главного героя стали сразу несколько реальных людей: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Шванвич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и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Вашарин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Шванвич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в свое время добровольно перешел на сторону Пугачева.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Вашарин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же, напротив, был взят в плен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Пyгачевым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но затем бежал и поступил на службу к генералу Михельсону, противнику пугачевщины.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172" y="3789040"/>
            <a:ext cx="5181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3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275" y="332656"/>
            <a:ext cx="5135259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Позже Пушкин переименовал главного героя в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</a:rPr>
              <a:t>Буланина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, а затем - в </a:t>
            </a:r>
            <a:r>
              <a:rPr lang="ru-RU" sz="2800" dirty="0">
                <a:solidFill>
                  <a:srgbClr val="FF0000"/>
                </a:solidFill>
              </a:rPr>
              <a:t>Гринева.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Фамилия Гринева была выбрана Пушкиным не случайно. После ликвидации пугачевского восстания в 1775 г. правительство опубликовало информацию о сообщниках Пугачева. В списках банды числился некий Гринев, который впоследствии оказался невиновен и не причастен к организации бунта.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534" y="836712"/>
            <a:ext cx="3429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5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6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6</Template>
  <TotalTime>193</TotalTime>
  <Words>3430</Words>
  <Application>Microsoft Office PowerPoint</Application>
  <PresentationFormat>Экран (4:3)</PresentationFormat>
  <Paragraphs>304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шаблон 6</vt:lpstr>
      <vt:lpstr>История создания романа "Капитанская дочка": прототипы героев и интересные факты (история написания). Анализ по главам.   </vt:lpstr>
      <vt:lpstr>Замысел и работа над романом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I-II главы.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создания романа "Капитанская дочка": прототипы героев и интересные факты (история написания)</dc:title>
  <dc:creator>2</dc:creator>
  <cp:lastModifiedBy>2</cp:lastModifiedBy>
  <cp:revision>19</cp:revision>
  <dcterms:created xsi:type="dcterms:W3CDTF">2017-10-21T17:35:30Z</dcterms:created>
  <dcterms:modified xsi:type="dcterms:W3CDTF">2022-11-26T12:56:46Z</dcterms:modified>
</cp:coreProperties>
</file>