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6"/>
  </p:notesMasterIdLst>
  <p:sldIdLst>
    <p:sldId id="293" r:id="rId3"/>
    <p:sldId id="280" r:id="rId4"/>
    <p:sldId id="281" r:id="rId5"/>
    <p:sldId id="288" r:id="rId6"/>
    <p:sldId id="289" r:id="rId7"/>
    <p:sldId id="290" r:id="rId8"/>
    <p:sldId id="291" r:id="rId9"/>
    <p:sldId id="292" r:id="rId10"/>
    <p:sldId id="256" r:id="rId11"/>
    <p:sldId id="295" r:id="rId12"/>
    <p:sldId id="296" r:id="rId13"/>
    <p:sldId id="257" r:id="rId14"/>
    <p:sldId id="25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</a:t>
            </a:r>
            <a:r>
              <a:rPr lang="ru-RU" baseline="0" dirty="0" smtClean="0"/>
              <a:t> класс</a:t>
            </a:r>
            <a:endParaRPr lang="ru-RU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Русский язык</c:v>
                </c:pt>
                <c:pt idx="1">
                  <c:v>Литература</c:v>
                </c:pt>
                <c:pt idx="2">
                  <c:v>Алгебра</c:v>
                </c:pt>
                <c:pt idx="3">
                  <c:v>Геометрия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2й иностр.язык</c:v>
                </c:pt>
                <c:pt idx="11">
                  <c:v>Физкультура</c:v>
                </c:pt>
                <c:pt idx="12">
                  <c:v>Информатика</c:v>
                </c:pt>
                <c:pt idx="13">
                  <c:v>История</c:v>
                </c:pt>
                <c:pt idx="14">
                  <c:v>ОБЖ</c:v>
                </c:pt>
                <c:pt idx="15">
                  <c:v>Родной язык</c:v>
                </c:pt>
                <c:pt idx="16">
                  <c:v>Родная литература</c:v>
                </c:pt>
              </c:strCache>
            </c:strRef>
          </c:cat>
          <c:val>
            <c:numRef>
              <c:f>Лист1!$B$2:$B$18</c:f>
              <c:numCache>
                <c:formatCode>0.0%</c:formatCode>
                <c:ptCount val="17"/>
                <c:pt idx="0">
                  <c:v>0.59111111111111114</c:v>
                </c:pt>
                <c:pt idx="1">
                  <c:v>0.78222222222222226</c:v>
                </c:pt>
                <c:pt idx="2">
                  <c:v>0.48444444444444446</c:v>
                </c:pt>
                <c:pt idx="3">
                  <c:v>0.43555555555555553</c:v>
                </c:pt>
                <c:pt idx="4">
                  <c:v>0.56000000000000005</c:v>
                </c:pt>
                <c:pt idx="5">
                  <c:v>0.57333333333333336</c:v>
                </c:pt>
                <c:pt idx="6">
                  <c:v>0.47111111111111109</c:v>
                </c:pt>
                <c:pt idx="7">
                  <c:v>0.62222222222222223</c:v>
                </c:pt>
                <c:pt idx="8">
                  <c:v>0.65333333333333332</c:v>
                </c:pt>
                <c:pt idx="9">
                  <c:v>0.54666666666666663</c:v>
                </c:pt>
                <c:pt idx="10">
                  <c:v>0.68556701030927836</c:v>
                </c:pt>
                <c:pt idx="11">
                  <c:v>0.93777777777777782</c:v>
                </c:pt>
                <c:pt idx="12">
                  <c:v>0.77333333333333332</c:v>
                </c:pt>
                <c:pt idx="13">
                  <c:v>0.56000000000000005</c:v>
                </c:pt>
                <c:pt idx="14">
                  <c:v>0.86153846153846159</c:v>
                </c:pt>
                <c:pt idx="15">
                  <c:v>0.7155555555555555</c:v>
                </c:pt>
                <c:pt idx="16">
                  <c:v>0.8666666666666667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Русский язык</c:v>
                </c:pt>
                <c:pt idx="1">
                  <c:v>Литература</c:v>
                </c:pt>
                <c:pt idx="2">
                  <c:v>Алгебра</c:v>
                </c:pt>
                <c:pt idx="3">
                  <c:v>Геометрия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2й иностр.язык</c:v>
                </c:pt>
                <c:pt idx="11">
                  <c:v>Физкультура</c:v>
                </c:pt>
                <c:pt idx="12">
                  <c:v>Информатика</c:v>
                </c:pt>
                <c:pt idx="13">
                  <c:v>История</c:v>
                </c:pt>
                <c:pt idx="14">
                  <c:v>ОБЖ</c:v>
                </c:pt>
                <c:pt idx="15">
                  <c:v>Родной язык</c:v>
                </c:pt>
                <c:pt idx="16">
                  <c:v>Родная литература</c:v>
                </c:pt>
              </c:strCache>
            </c:strRef>
          </c:cat>
          <c:val>
            <c:numRef>
              <c:f>Лист1!$C$2:$C$18</c:f>
              <c:numCache>
                <c:formatCode>0.0%</c:formatCode>
                <c:ptCount val="17"/>
                <c:pt idx="0">
                  <c:v>0.53846153846153844</c:v>
                </c:pt>
                <c:pt idx="1">
                  <c:v>0.62348178137651822</c:v>
                </c:pt>
                <c:pt idx="2">
                  <c:v>0.44129554655870445</c:v>
                </c:pt>
                <c:pt idx="3">
                  <c:v>0.42105263157894735</c:v>
                </c:pt>
                <c:pt idx="4">
                  <c:v>0.48987854251012147</c:v>
                </c:pt>
                <c:pt idx="5">
                  <c:v>0.47773279352226722</c:v>
                </c:pt>
                <c:pt idx="6">
                  <c:v>0.46963562753036436</c:v>
                </c:pt>
                <c:pt idx="7">
                  <c:v>0.63157894736842102</c:v>
                </c:pt>
                <c:pt idx="8">
                  <c:v>0.60323886639676116</c:v>
                </c:pt>
                <c:pt idx="9">
                  <c:v>0.60728744939271251</c:v>
                </c:pt>
                <c:pt idx="10">
                  <c:v>0.64186046511627903</c:v>
                </c:pt>
                <c:pt idx="11">
                  <c:v>0.88259109311740891</c:v>
                </c:pt>
                <c:pt idx="12">
                  <c:v>0.708502024291498</c:v>
                </c:pt>
                <c:pt idx="13">
                  <c:v>0.51821862348178138</c:v>
                </c:pt>
                <c:pt idx="14">
                  <c:v>0.82786885245901642</c:v>
                </c:pt>
                <c:pt idx="15">
                  <c:v>0.64372469635627527</c:v>
                </c:pt>
                <c:pt idx="16">
                  <c:v>0.7246963562753036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611664"/>
        <c:axId val="158612224"/>
      </c:barChart>
      <c:catAx>
        <c:axId val="15861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158612224"/>
        <c:crosses val="autoZero"/>
        <c:auto val="1"/>
        <c:lblAlgn val="ctr"/>
        <c:lblOffset val="100"/>
        <c:noMultiLvlLbl val="0"/>
      </c:catAx>
      <c:valAx>
        <c:axId val="15861222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158611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11 класс</a:t>
            </a:r>
            <a:endParaRPr lang="ru-RU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  <c:pt idx="15">
                  <c:v>Астрономия</c:v>
                </c:pt>
                <c:pt idx="16">
                  <c:v>Родной язык</c:v>
                </c:pt>
                <c:pt idx="17">
                  <c:v>Право</c:v>
                </c:pt>
                <c:pt idx="18">
                  <c:v>Экономика</c:v>
                </c:pt>
              </c:strCache>
            </c:strRef>
          </c:cat>
          <c:val>
            <c:numRef>
              <c:f>Лист1!$B$2:$B$20</c:f>
              <c:numCache>
                <c:formatCode>0.0%</c:formatCode>
                <c:ptCount val="19"/>
                <c:pt idx="0">
                  <c:v>0.7558139534883721</c:v>
                </c:pt>
                <c:pt idx="1">
                  <c:v>0.81395348837209303</c:v>
                </c:pt>
                <c:pt idx="2">
                  <c:v>0.69767441860465118</c:v>
                </c:pt>
                <c:pt idx="3">
                  <c:v>0.81395348837209303</c:v>
                </c:pt>
                <c:pt idx="4">
                  <c:v>0.81395348837209303</c:v>
                </c:pt>
                <c:pt idx="5">
                  <c:v>0.77906976744186052</c:v>
                </c:pt>
                <c:pt idx="6">
                  <c:v>0.83720930232558144</c:v>
                </c:pt>
                <c:pt idx="7">
                  <c:v>0.81395348837209303</c:v>
                </c:pt>
                <c:pt idx="8">
                  <c:v>0.9285714285714286</c:v>
                </c:pt>
                <c:pt idx="9">
                  <c:v>0.83720930232558144</c:v>
                </c:pt>
                <c:pt idx="10">
                  <c:v>0.93023255813953487</c:v>
                </c:pt>
                <c:pt idx="11">
                  <c:v>0.98837209302325579</c:v>
                </c:pt>
                <c:pt idx="12">
                  <c:v>0.98837209302325579</c:v>
                </c:pt>
                <c:pt idx="13">
                  <c:v>0.66666666666666663</c:v>
                </c:pt>
                <c:pt idx="14">
                  <c:v>1</c:v>
                </c:pt>
                <c:pt idx="15">
                  <c:v>0.93023255813953487</c:v>
                </c:pt>
                <c:pt idx="16">
                  <c:v>0.89655172413793105</c:v>
                </c:pt>
                <c:pt idx="17">
                  <c:v>0.84615384615384615</c:v>
                </c:pt>
                <c:pt idx="18">
                  <c:v>0.87878787878787878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  <c:pt idx="15">
                  <c:v>Астрономия</c:v>
                </c:pt>
                <c:pt idx="16">
                  <c:v>Родной язык</c:v>
                </c:pt>
                <c:pt idx="17">
                  <c:v>Право</c:v>
                </c:pt>
                <c:pt idx="18">
                  <c:v>Экономика</c:v>
                </c:pt>
              </c:strCache>
            </c:strRef>
          </c:cat>
          <c:val>
            <c:numRef>
              <c:f>Лист1!$C$2:$C$20</c:f>
              <c:numCache>
                <c:formatCode>0.0%</c:formatCode>
                <c:ptCount val="19"/>
                <c:pt idx="0">
                  <c:v>0.77464788732394363</c:v>
                </c:pt>
                <c:pt idx="1">
                  <c:v>0.95774647887323938</c:v>
                </c:pt>
                <c:pt idx="2">
                  <c:v>0.76056338028169013</c:v>
                </c:pt>
                <c:pt idx="3">
                  <c:v>0.92957746478873238</c:v>
                </c:pt>
                <c:pt idx="4">
                  <c:v>0.88732394366197187</c:v>
                </c:pt>
                <c:pt idx="5">
                  <c:v>0.80281690140845074</c:v>
                </c:pt>
                <c:pt idx="6">
                  <c:v>0.90140845070422537</c:v>
                </c:pt>
                <c:pt idx="7">
                  <c:v>0.88732394366197187</c:v>
                </c:pt>
                <c:pt idx="8">
                  <c:v>0.98529411764705888</c:v>
                </c:pt>
                <c:pt idx="9">
                  <c:v>0.84507042253521125</c:v>
                </c:pt>
                <c:pt idx="10">
                  <c:v>0.971830985915493</c:v>
                </c:pt>
                <c:pt idx="11">
                  <c:v>0.95774647887323938</c:v>
                </c:pt>
                <c:pt idx="12">
                  <c:v>0.971830985915493</c:v>
                </c:pt>
                <c:pt idx="13">
                  <c:v>1</c:v>
                </c:pt>
                <c:pt idx="14">
                  <c:v>1</c:v>
                </c:pt>
                <c:pt idx="15">
                  <c:v>0.971830985915493</c:v>
                </c:pt>
                <c:pt idx="16">
                  <c:v>0.89655172413793105</c:v>
                </c:pt>
                <c:pt idx="17">
                  <c:v>0.84615384615384615</c:v>
                </c:pt>
                <c:pt idx="18">
                  <c:v>0.87878787878787878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615024"/>
        <c:axId val="158615584"/>
      </c:barChart>
      <c:catAx>
        <c:axId val="15861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8615584"/>
        <c:crosses val="autoZero"/>
        <c:auto val="1"/>
        <c:lblAlgn val="ctr"/>
        <c:lblOffset val="100"/>
        <c:noMultiLvlLbl val="0"/>
      </c:catAx>
      <c:valAx>
        <c:axId val="1586155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8615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</a:t>
            </a:r>
            <a:r>
              <a:rPr lang="ru-RU" baseline="0" dirty="0" smtClean="0"/>
              <a:t> класс</a:t>
            </a:r>
            <a:endParaRPr lang="ru-RU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313808523190908"/>
          <c:y val="3.7404408128517211E-2"/>
          <c:w val="0.78509236521612547"/>
          <c:h val="0.70440478997435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Геометрия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2й иностр.язык</c:v>
                </c:pt>
                <c:pt idx="11">
                  <c:v>Физкультура</c:v>
                </c:pt>
                <c:pt idx="12">
                  <c:v>Информатика</c:v>
                </c:pt>
                <c:pt idx="13">
                  <c:v>История</c:v>
                </c:pt>
                <c:pt idx="14">
                  <c:v>ОБЖ</c:v>
                </c:pt>
                <c:pt idx="15">
                  <c:v>Родной язык</c:v>
                </c:pt>
                <c:pt idx="16">
                  <c:v>Родная литература</c:v>
                </c:pt>
              </c:strCache>
            </c:strRef>
          </c:cat>
          <c:val>
            <c:numRef>
              <c:f>Лист1!$B$2:$B$18</c:f>
              <c:numCache>
                <c:formatCode>0.0%</c:formatCode>
                <c:ptCount val="17"/>
                <c:pt idx="0">
                  <c:v>0.59111111111111114</c:v>
                </c:pt>
                <c:pt idx="1">
                  <c:v>0.78222222222222226</c:v>
                </c:pt>
                <c:pt idx="2">
                  <c:v>0.48444444444444446</c:v>
                </c:pt>
                <c:pt idx="3">
                  <c:v>0.43555555555555553</c:v>
                </c:pt>
                <c:pt idx="4">
                  <c:v>0.56000000000000005</c:v>
                </c:pt>
                <c:pt idx="5">
                  <c:v>0.57333333333333336</c:v>
                </c:pt>
                <c:pt idx="6">
                  <c:v>0.47111111111111109</c:v>
                </c:pt>
                <c:pt idx="7">
                  <c:v>0.62222222222222223</c:v>
                </c:pt>
                <c:pt idx="8">
                  <c:v>0.65333333333333332</c:v>
                </c:pt>
                <c:pt idx="9">
                  <c:v>0.54666666666666663</c:v>
                </c:pt>
                <c:pt idx="10">
                  <c:v>0.68556701030927836</c:v>
                </c:pt>
                <c:pt idx="11">
                  <c:v>0.93777777777777782</c:v>
                </c:pt>
                <c:pt idx="12">
                  <c:v>0.77333333333333332</c:v>
                </c:pt>
                <c:pt idx="13">
                  <c:v>0.56000000000000005</c:v>
                </c:pt>
                <c:pt idx="14">
                  <c:v>0.86153846153846159</c:v>
                </c:pt>
                <c:pt idx="15">
                  <c:v>0.7155555555555555</c:v>
                </c:pt>
                <c:pt idx="16">
                  <c:v>0.8666666666666667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Геометрия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2й иностр.язык</c:v>
                </c:pt>
                <c:pt idx="11">
                  <c:v>Физкультура</c:v>
                </c:pt>
                <c:pt idx="12">
                  <c:v>Информатика</c:v>
                </c:pt>
                <c:pt idx="13">
                  <c:v>История</c:v>
                </c:pt>
                <c:pt idx="14">
                  <c:v>ОБЖ</c:v>
                </c:pt>
                <c:pt idx="15">
                  <c:v>Родной язык</c:v>
                </c:pt>
                <c:pt idx="16">
                  <c:v>Родная литература</c:v>
                </c:pt>
              </c:strCache>
            </c:strRef>
          </c:cat>
          <c:val>
            <c:numRef>
              <c:f>Лист1!$C$2:$C$18</c:f>
              <c:numCache>
                <c:formatCode>0.0%</c:formatCode>
                <c:ptCount val="17"/>
                <c:pt idx="0">
                  <c:v>0.53846153846153844</c:v>
                </c:pt>
                <c:pt idx="1">
                  <c:v>0.62348178137651822</c:v>
                </c:pt>
                <c:pt idx="2">
                  <c:v>0.44129554655870445</c:v>
                </c:pt>
                <c:pt idx="3">
                  <c:v>0.42105263157894735</c:v>
                </c:pt>
                <c:pt idx="4">
                  <c:v>0.48987854251012147</c:v>
                </c:pt>
                <c:pt idx="5">
                  <c:v>0.47773279352226722</c:v>
                </c:pt>
                <c:pt idx="6">
                  <c:v>0.46963562753036436</c:v>
                </c:pt>
                <c:pt idx="7">
                  <c:v>0.63157894736842102</c:v>
                </c:pt>
                <c:pt idx="8">
                  <c:v>0.60323886639676116</c:v>
                </c:pt>
                <c:pt idx="9">
                  <c:v>0.60728744939271251</c:v>
                </c:pt>
                <c:pt idx="10">
                  <c:v>0.64186046511627903</c:v>
                </c:pt>
                <c:pt idx="11">
                  <c:v>0.88259109311740891</c:v>
                </c:pt>
                <c:pt idx="12">
                  <c:v>0.708502024291498</c:v>
                </c:pt>
                <c:pt idx="13">
                  <c:v>0.51821862348178138</c:v>
                </c:pt>
                <c:pt idx="14">
                  <c:v>0.82786885245901642</c:v>
                </c:pt>
                <c:pt idx="15">
                  <c:v>0.64372469635627527</c:v>
                </c:pt>
                <c:pt idx="16">
                  <c:v>0.7246963562753036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776736"/>
        <c:axId val="159777296"/>
      </c:barChart>
      <c:catAx>
        <c:axId val="15977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159777296"/>
        <c:crosses val="autoZero"/>
        <c:auto val="1"/>
        <c:lblAlgn val="ctr"/>
        <c:lblOffset val="100"/>
        <c:noMultiLvlLbl val="0"/>
      </c:catAx>
      <c:valAx>
        <c:axId val="1597772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159776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11 класс</a:t>
            </a:r>
            <a:endParaRPr lang="ru-RU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  <c:pt idx="15">
                  <c:v>Астрономия</c:v>
                </c:pt>
                <c:pt idx="16">
                  <c:v>Родной язык</c:v>
                </c:pt>
                <c:pt idx="17">
                  <c:v>Право</c:v>
                </c:pt>
                <c:pt idx="18">
                  <c:v>Экономика</c:v>
                </c:pt>
              </c:strCache>
            </c:strRef>
          </c:cat>
          <c:val>
            <c:numRef>
              <c:f>Лист1!$B$2:$B$20</c:f>
              <c:numCache>
                <c:formatCode>0.0%</c:formatCode>
                <c:ptCount val="19"/>
                <c:pt idx="0">
                  <c:v>0.80681818181818177</c:v>
                </c:pt>
                <c:pt idx="1">
                  <c:v>0.88636363636363635</c:v>
                </c:pt>
                <c:pt idx="2">
                  <c:v>0.79545454545454541</c:v>
                </c:pt>
                <c:pt idx="3">
                  <c:v>0.89772727272727271</c:v>
                </c:pt>
                <c:pt idx="4">
                  <c:v>0.90804597701149425</c:v>
                </c:pt>
                <c:pt idx="5">
                  <c:v>0.90625</c:v>
                </c:pt>
                <c:pt idx="6">
                  <c:v>0.87323943661971826</c:v>
                </c:pt>
                <c:pt idx="7">
                  <c:v>0.91428571428571426</c:v>
                </c:pt>
                <c:pt idx="8">
                  <c:v>0.94047619047619047</c:v>
                </c:pt>
                <c:pt idx="9">
                  <c:v>0.90909090909090906</c:v>
                </c:pt>
                <c:pt idx="10">
                  <c:v>0.98863636363636365</c:v>
                </c:pt>
                <c:pt idx="11">
                  <c:v>0.98863636363636365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0.96969696969696972</c:v>
                </c:pt>
                <c:pt idx="16">
                  <c:v>0.8214285714285714</c:v>
                </c:pt>
                <c:pt idx="17">
                  <c:v>0.86956521739130432</c:v>
                </c:pt>
                <c:pt idx="18">
                  <c:v>0.9375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  <c:pt idx="15">
                  <c:v>Астрономия</c:v>
                </c:pt>
                <c:pt idx="16">
                  <c:v>Родной язык</c:v>
                </c:pt>
                <c:pt idx="17">
                  <c:v>Право</c:v>
                </c:pt>
                <c:pt idx="18">
                  <c:v>Экономика</c:v>
                </c:pt>
              </c:strCache>
            </c:strRef>
          </c:cat>
          <c:val>
            <c:numRef>
              <c:f>Лист1!$C$2:$C$20</c:f>
              <c:numCache>
                <c:formatCode>0.0%</c:formatCode>
                <c:ptCount val="19"/>
                <c:pt idx="0">
                  <c:v>0.77464788732394363</c:v>
                </c:pt>
                <c:pt idx="1">
                  <c:v>0.95774647887323938</c:v>
                </c:pt>
                <c:pt idx="2">
                  <c:v>0.76056338028169013</c:v>
                </c:pt>
                <c:pt idx="3">
                  <c:v>0.92957746478873238</c:v>
                </c:pt>
                <c:pt idx="4">
                  <c:v>0.88732394366197187</c:v>
                </c:pt>
                <c:pt idx="5">
                  <c:v>0.80281690140845074</c:v>
                </c:pt>
                <c:pt idx="6">
                  <c:v>0.90140845070422537</c:v>
                </c:pt>
                <c:pt idx="7">
                  <c:v>0.88732394366197187</c:v>
                </c:pt>
                <c:pt idx="8">
                  <c:v>0.98529411764705888</c:v>
                </c:pt>
                <c:pt idx="9">
                  <c:v>0.84507042253521125</c:v>
                </c:pt>
                <c:pt idx="10">
                  <c:v>0.971830985915493</c:v>
                </c:pt>
                <c:pt idx="11">
                  <c:v>0.95774647887323938</c:v>
                </c:pt>
                <c:pt idx="12">
                  <c:v>0.971830985915493</c:v>
                </c:pt>
                <c:pt idx="13">
                  <c:v>1</c:v>
                </c:pt>
                <c:pt idx="14">
                  <c:v>1</c:v>
                </c:pt>
                <c:pt idx="15">
                  <c:v>0.971830985915493</c:v>
                </c:pt>
                <c:pt idx="16">
                  <c:v>0.89655172413793105</c:v>
                </c:pt>
                <c:pt idx="17">
                  <c:v>0.84615384615384615</c:v>
                </c:pt>
                <c:pt idx="18">
                  <c:v>0.87878787878787878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781776"/>
        <c:axId val="160470288"/>
      </c:barChart>
      <c:catAx>
        <c:axId val="15978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0470288"/>
        <c:crosses val="autoZero"/>
        <c:auto val="1"/>
        <c:lblAlgn val="ctr"/>
        <c:lblOffset val="100"/>
        <c:noMultiLvlLbl val="0"/>
      </c:catAx>
      <c:valAx>
        <c:axId val="1604702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978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 класс</a:t>
            </a:r>
            <a:endParaRPr lang="ru-RU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Геометрия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2й иностр.язык</c:v>
                </c:pt>
                <c:pt idx="11">
                  <c:v>Физ. Культура </c:v>
                </c:pt>
                <c:pt idx="12">
                  <c:v>Информатика</c:v>
                </c:pt>
                <c:pt idx="13">
                  <c:v>История</c:v>
                </c:pt>
                <c:pt idx="14">
                  <c:v>ОБЖ</c:v>
                </c:pt>
                <c:pt idx="15">
                  <c:v>Родной язык</c:v>
                </c:pt>
                <c:pt idx="16">
                  <c:v>Родная литература</c:v>
                </c:pt>
              </c:strCache>
            </c:strRef>
          </c:cat>
          <c:val>
            <c:numRef>
              <c:f>Лист1!$B$2:$B$18</c:f>
              <c:numCache>
                <c:formatCode>0.0%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Геометрия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2й иностр.язык</c:v>
                </c:pt>
                <c:pt idx="11">
                  <c:v>Физ. Культура </c:v>
                </c:pt>
                <c:pt idx="12">
                  <c:v>Информатика</c:v>
                </c:pt>
                <c:pt idx="13">
                  <c:v>История</c:v>
                </c:pt>
                <c:pt idx="14">
                  <c:v>ОБЖ</c:v>
                </c:pt>
                <c:pt idx="15">
                  <c:v>Родной язык</c:v>
                </c:pt>
                <c:pt idx="16">
                  <c:v>Родная литература</c:v>
                </c:pt>
              </c:strCache>
            </c:strRef>
          </c:cat>
          <c:val>
            <c:numRef>
              <c:f>Лист1!$C$2:$C$18</c:f>
              <c:numCache>
                <c:formatCode>0.0%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473088"/>
        <c:axId val="160473648"/>
      </c:barChart>
      <c:catAx>
        <c:axId val="16047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160473648"/>
        <c:crosses val="autoZero"/>
        <c:auto val="1"/>
        <c:lblAlgn val="ctr"/>
        <c:lblOffset val="100"/>
        <c:noMultiLvlLbl val="0"/>
      </c:catAx>
      <c:valAx>
        <c:axId val="1604736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160473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11 класс</a:t>
            </a:r>
            <a:endParaRPr lang="ru-RU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Технология</c:v>
                </c:pt>
                <c:pt idx="14">
                  <c:v>МХК</c:v>
                </c:pt>
              </c:strCache>
            </c:strRef>
          </c:cat>
          <c:val>
            <c:numRef>
              <c:f>Лист1!$B$2:$B$16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Технология</c:v>
                </c:pt>
                <c:pt idx="14">
                  <c:v>МХК</c:v>
                </c:pt>
              </c:strCache>
            </c:strRef>
          </c:cat>
          <c:val>
            <c:numRef>
              <c:f>Лист1!$C$2:$C$16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476448"/>
        <c:axId val="160477008"/>
      </c:barChart>
      <c:catAx>
        <c:axId val="16047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160477008"/>
        <c:crosses val="autoZero"/>
        <c:auto val="1"/>
        <c:lblAlgn val="ctr"/>
        <c:lblOffset val="100"/>
        <c:noMultiLvlLbl val="0"/>
      </c:catAx>
      <c:valAx>
        <c:axId val="1604770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160476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 класс</a:t>
            </a:r>
            <a:endParaRPr lang="ru-RU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  <c:pt idx="13">
                  <c:v>Краеведение</c:v>
                </c:pt>
                <c:pt idx="14">
                  <c:v>Геометрия</c:v>
                </c:pt>
              </c:strCache>
            </c:strRef>
          </c:cat>
          <c:val>
            <c:numRef>
              <c:f>Лист1!$B$2:$B$16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  <c:pt idx="13">
                  <c:v>Краеведение</c:v>
                </c:pt>
                <c:pt idx="14">
                  <c:v>Геометрия</c:v>
                </c:pt>
              </c:strCache>
            </c:strRef>
          </c:cat>
          <c:val>
            <c:numRef>
              <c:f>Лист1!$C$2:$C$16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779680"/>
        <c:axId val="158780240"/>
      </c:barChart>
      <c:catAx>
        <c:axId val="15877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/>
            </a:pPr>
            <a:endParaRPr lang="ru-RU"/>
          </a:p>
        </c:txPr>
        <c:crossAx val="158780240"/>
        <c:crosses val="autoZero"/>
        <c:auto val="1"/>
        <c:lblAlgn val="ctr"/>
        <c:lblOffset val="100"/>
        <c:noMultiLvlLbl val="0"/>
      </c:catAx>
      <c:valAx>
        <c:axId val="1587802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ru-RU"/>
          </a:p>
        </c:txPr>
        <c:crossAx val="158779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11 класс</a:t>
            </a:r>
            <a:endParaRPr lang="ru-RU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</c:strCache>
            </c:strRef>
          </c:cat>
          <c:val>
            <c:numRef>
              <c:f>Лист1!$B$2:$B$16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</c:strCache>
            </c:strRef>
          </c:cat>
          <c:val>
            <c:numRef>
              <c:f>Лист1!$C$2:$C$16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783040"/>
        <c:axId val="158783600"/>
      </c:barChart>
      <c:catAx>
        <c:axId val="1587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8783600"/>
        <c:crosses val="autoZero"/>
        <c:auto val="1"/>
        <c:lblAlgn val="ctr"/>
        <c:lblOffset val="100"/>
        <c:noMultiLvlLbl val="0"/>
      </c:catAx>
      <c:valAx>
        <c:axId val="1587836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8783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4A613-F317-4EB8-A142-4485C0647B2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4696-FB56-4CBF-AA4E-C0FE56F89D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8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A4696-FB56-4CBF-AA4E-C0FE56F89D4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737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A4696-FB56-4CBF-AA4E-C0FE56F89D4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9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1D4501-85C9-4A47-8019-9BB5D2906BB4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FABA5A-8257-4A85-912A-6E2AF2C148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05205C-E102-4EF6-9514-A4ADD8814D05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C7F7AE-3D0A-4E0C-9EE9-6234800365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89A1492-809C-4BAF-AF86-85B25302AC1C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83D36A9-2980-4F28-AC29-FC2159B322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60BDE1-3096-43F1-AD34-DDE94C8F6E92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83848-8A3C-4C8A-8B67-5E7BF27AF0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562485-5C36-4C66-B746-85F69BB9F66D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0D3817-1CC3-47BE-A5DB-70DEB693E0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8973B4-335A-47DD-AC02-A3378684D82C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0248F6-523B-4CC9-B669-38F0974AED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EDF397E-7D38-4A51-85D7-4E62DDC565E7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70AF94-BC91-492E-B1DD-DD3F618F8D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643640-95A8-4324-8078-EFD8EB6060AE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902361-66C2-4BF4-9A20-C8AF841B41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53B34B-3858-4F06-BD92-AACA8DE77EAA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D9572D-C626-46D4-9B9E-80C09F818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E02A94-A96A-4CCB-942B-CC3E02C754BE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9E87AD-A2CD-4065-9745-9628D8FD91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6971D9C2-D668-4EF4-99DC-E7432D6773B1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6587433-11C2-4EB3-B9C6-F07000FAD7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A5A6-7CF0-4273-AAC0-AB6A4108EA08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A928CD0-7453-40ED-968C-8B7364A5F930}" type="datetimeFigureOut">
              <a:rPr lang="ru-RU" smtClean="0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CE7C2C9-9783-4657-9979-8322F089F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00B050">
                <a:alpha val="9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7772400" cy="3857652"/>
          </a:xfrm>
        </p:spPr>
        <p:txBody>
          <a:bodyPr>
            <a:normAutofit fontScale="90000"/>
          </a:bodyPr>
          <a:lstStyle/>
          <a:p>
            <a:pPr fontAlgn="b"/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ИТОГИ</a:t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2022-2023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учебного года</a:t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290"/>
            <a:ext cx="8643998" cy="71438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200" b="1" dirty="0" smtClean="0">
                <a:solidFill>
                  <a:srgbClr val="FFFF00"/>
                </a:solidFill>
              </a:rPr>
              <a:t>Отдел образования Администрации Лихославльского района</a:t>
            </a:r>
            <a:endParaRPr lang="ru-RU" sz="2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gerb"/>
          <p:cNvPicPr>
            <a:picLocks noChangeAspect="1" noChangeArrowheads="1"/>
          </p:cNvPicPr>
          <p:nvPr/>
        </p:nvPicPr>
        <p:blipFill>
          <a:blip r:embed="rId2" cstate="print"/>
          <a:srcRect b="8653"/>
          <a:stretch>
            <a:fillRect/>
          </a:stretch>
        </p:blipFill>
        <p:spPr bwMode="auto">
          <a:xfrm>
            <a:off x="214282" y="142852"/>
            <a:ext cx="1039812" cy="1357322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548680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Arial Black" pitchFamily="34" charset="0"/>
              </a:rPr>
              <a:t>Качество</a:t>
            </a: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Arial Black" pitchFamily="34" charset="0"/>
              </a:rPr>
              <a:t>обучения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155797"/>
              </p:ext>
            </p:extLst>
          </p:nvPr>
        </p:nvGraphicFramePr>
        <p:xfrm>
          <a:off x="395536" y="1156770"/>
          <a:ext cx="8352928" cy="479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772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Качество обучения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950730"/>
              </p:ext>
            </p:extLst>
          </p:nvPr>
        </p:nvGraphicFramePr>
        <p:xfrm>
          <a:off x="179512" y="1052736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847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Успеваемость </a:t>
            </a:r>
            <a:r>
              <a:rPr lang="ru-RU" sz="2700" dirty="0" smtClean="0">
                <a:solidFill>
                  <a:srgbClr val="C00000"/>
                </a:solidFill>
                <a:latin typeface="Arial Black" pitchFamily="34" charset="0"/>
              </a:rPr>
              <a:t>(дневные школы)</a:t>
            </a: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896925"/>
              </p:ext>
            </p:extLst>
          </p:nvPr>
        </p:nvGraphicFramePr>
        <p:xfrm>
          <a:off x="504825" y="1214438"/>
          <a:ext cx="8220075" cy="264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146683"/>
              </p:ext>
            </p:extLst>
          </p:nvPr>
        </p:nvGraphicFramePr>
        <p:xfrm>
          <a:off x="683568" y="3789040"/>
          <a:ext cx="8220075" cy="264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Выполнение учебного плана</a:t>
            </a: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000721"/>
              </p:ext>
            </p:extLst>
          </p:nvPr>
        </p:nvGraphicFramePr>
        <p:xfrm>
          <a:off x="436563" y="1143000"/>
          <a:ext cx="821372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157952"/>
              </p:ext>
            </p:extLst>
          </p:nvPr>
        </p:nvGraphicFramePr>
        <p:xfrm>
          <a:off x="500063" y="3929063"/>
          <a:ext cx="8229600" cy="261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Контингент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132082"/>
              </p:ext>
            </p:extLst>
          </p:nvPr>
        </p:nvGraphicFramePr>
        <p:xfrm>
          <a:off x="857224" y="2357430"/>
          <a:ext cx="777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664"/>
                <a:gridCol w="1550064"/>
                <a:gridCol w="1749336"/>
                <a:gridCol w="1749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ДНЕВНЫЕ ШКОЛЫ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2021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2022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2023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начало года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2719</a:t>
                      </a:r>
                      <a:endParaRPr lang="ru-R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2723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2745</a:t>
                      </a:r>
                      <a:endParaRPr lang="ru-RU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конец года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2707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2709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2728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Потеря контингента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Учебные показатели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844879"/>
              </p:ext>
            </p:extLst>
          </p:nvPr>
        </p:nvGraphicFramePr>
        <p:xfrm>
          <a:off x="714348" y="1571612"/>
          <a:ext cx="7772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735"/>
                <a:gridCol w="1445771"/>
                <a:gridCol w="1480447"/>
                <a:gridCol w="14804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ПОКАЗАТЕЛИ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2023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успеваемость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99,7%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99,7%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99,4%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Качество обучения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45,4%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44,2%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44,3%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«5»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8,0%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8,5%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8,9%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Повторное </a:t>
                      </a:r>
                      <a:r>
                        <a:rPr lang="ru-RU" sz="2400" dirty="0" smtClean="0"/>
                        <a:t>обучение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0,12%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0, 08%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0, 08%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Переведены условно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0,21%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0,25%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0,17%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405357"/>
              </p:ext>
            </p:extLst>
          </p:nvPr>
        </p:nvGraphicFramePr>
        <p:xfrm>
          <a:off x="0" y="0"/>
          <a:ext cx="1535639" cy="571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639"/>
              </a:tblGrid>
              <a:tr h="5712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</a:t>
                      </a:r>
                      <a:r>
                        <a:rPr lang="ru-RU" sz="2400" b="1" i="0" u="none" strike="noStrike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2022-2023 </a:t>
                      </a:r>
                      <a:r>
                        <a:rPr lang="ru-RU" sz="2400" b="1" i="0" u="none" strike="noStrike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учебного года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Успеваемость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(очное обучение)</a:t>
                      </a:r>
                      <a:endParaRPr lang="ru-RU" sz="2000" b="1" i="0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28592"/>
              </p:ext>
            </p:extLst>
          </p:nvPr>
        </p:nvGraphicFramePr>
        <p:xfrm>
          <a:off x="1547664" y="12370"/>
          <a:ext cx="6480720" cy="6669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420"/>
                <a:gridCol w="2002765"/>
                <a:gridCol w="742961"/>
                <a:gridCol w="775264"/>
                <a:gridCol w="726810"/>
                <a:gridCol w="908512"/>
                <a:gridCol w="1065988"/>
              </a:tblGrid>
              <a:tr h="388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695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Лихославльская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№1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  <a:endParaRPr lang="ru-RU" sz="1400" b="1" i="0" u="none" strike="noStrike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695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Лихославльская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№2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695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Лихославльская СОШ №7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Калашниковская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99,3%</a:t>
                      </a:r>
                      <a:endParaRPr lang="ru-RU" sz="1400" b="1" i="0" u="none" strike="noStrike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98,6%</a:t>
                      </a:r>
                      <a:endParaRPr lang="ru-RU" sz="1400" b="1" i="0" u="none" strike="noStrike" dirty="0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Толмачевская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Микшинская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Вескинская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Сосновицкая ООШ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Ильинская ООШ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Крючковская ООШ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97,5%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Барановская НОШ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Кавская НОШ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99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8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99,8%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  <a:endParaRPr lang="ru-RU" sz="1400" b="1" i="0" u="none" strike="noStrike" dirty="0">
                        <a:solidFill>
                          <a:srgbClr val="0066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164781"/>
              </p:ext>
            </p:extLst>
          </p:nvPr>
        </p:nvGraphicFramePr>
        <p:xfrm>
          <a:off x="-1" y="0"/>
          <a:ext cx="9144001" cy="685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208"/>
                <a:gridCol w="4394025"/>
                <a:gridCol w="1398996"/>
                <a:gridCol w="1445772"/>
              </a:tblGrid>
              <a:tr h="441427">
                <a:tc rowSpan="15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Итоги </a:t>
                      </a:r>
                      <a:r>
                        <a:rPr lang="ru-RU" sz="2400" u="none" strike="noStrike" dirty="0" smtClean="0"/>
                        <a:t>2022-2023 </a:t>
                      </a:r>
                      <a:r>
                        <a:rPr lang="ru-RU" sz="2400" u="none" strike="noStrike" dirty="0" smtClean="0"/>
                        <a:t>учебного года</a:t>
                      </a:r>
                    </a:p>
                    <a:p>
                      <a:pPr algn="ctr" fontAlgn="b"/>
                      <a:endParaRPr lang="ru-RU" sz="2000" u="none" strike="noStrike" dirty="0" smtClean="0"/>
                    </a:p>
                    <a:p>
                      <a:pPr algn="ctr" fontAlgn="b"/>
                      <a:r>
                        <a:rPr lang="ru-RU" sz="2000" u="none" strike="noStrike" dirty="0" smtClean="0"/>
                        <a:t>Качество знаний обучающихся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Наименование </a:t>
                      </a:r>
                      <a:r>
                        <a:rPr lang="ru-RU" sz="2000" u="none" strike="noStrike" dirty="0"/>
                        <a:t>ОУ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/>
                        <a:t>1-11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/>
                        <a:t>2021-2022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45,5%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45,6%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48,9%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50,3%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43,5%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42,5%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44,2%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43,7%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Толмачевская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44,8%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Станская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37,0%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47,1%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Микшинская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40,8%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36,3%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Вескинская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28,9%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Сосновицкая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59,4%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Ильинская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43,3%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Крючковская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34,6%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37,5%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Барановская НОШ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47,1%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60,0%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Кавская</a:t>
                      </a:r>
                      <a:r>
                        <a:rPr lang="ru-RU" sz="2000" u="none" strike="noStrike" dirty="0"/>
                        <a:t> НОШ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22,2%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ИТОГО</a:t>
                      </a:r>
                      <a:endParaRPr lang="ru-RU" sz="2400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44,2%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156410"/>
              </p:ext>
            </p:extLst>
          </p:nvPr>
        </p:nvGraphicFramePr>
        <p:xfrm>
          <a:off x="-1" y="0"/>
          <a:ext cx="8964489" cy="652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1"/>
                <a:gridCol w="4223059"/>
                <a:gridCol w="1249549"/>
                <a:gridCol w="1440160"/>
              </a:tblGrid>
              <a:tr h="420015">
                <a:tc rowSpan="15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Итоги 2020-2021 учебного года</a:t>
                      </a:r>
                    </a:p>
                    <a:p>
                      <a:pPr algn="ctr" fontAlgn="b"/>
                      <a:endParaRPr lang="ru-RU" sz="2000" u="none" strike="noStrike" dirty="0" smtClean="0"/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обучающихся окончивших 2020-2021 учебный год на "отлично"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Наименование </a:t>
                      </a:r>
                      <a:r>
                        <a:rPr lang="ru-RU" sz="2000" u="none" strike="noStrike" dirty="0"/>
                        <a:t>ОУ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/>
                        <a:t>1-11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/>
                        <a:t>2011-2022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11,9%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12,4%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10,9%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10,5%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7,2%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5,2%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7,9%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8,4%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Толмачевская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3,4%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4,5%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Станская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8,7%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3,9%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Микшинская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1,3%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Вескинская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Сосновицкая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10,0%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Ильинская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Крючковская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3,8%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5,8%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Барановская НОШ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Кавская</a:t>
                      </a:r>
                      <a:r>
                        <a:rPr lang="ru-RU" sz="2000" u="none" strike="noStrike" dirty="0"/>
                        <a:t> НОШ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11,1%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8,9%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8,5%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879934"/>
              </p:ext>
            </p:extLst>
          </p:nvPr>
        </p:nvGraphicFramePr>
        <p:xfrm>
          <a:off x="0" y="-6"/>
          <a:ext cx="9143999" cy="706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8"/>
                <a:gridCol w="4000528"/>
                <a:gridCol w="1524708"/>
                <a:gridCol w="1475655"/>
              </a:tblGrid>
              <a:tr h="707201">
                <a:tc rowSpan="16"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 smtClean="0"/>
                        <a:t>Итоги 2020-2021 учебного года</a:t>
                      </a:r>
                    </a:p>
                    <a:p>
                      <a:pPr algn="ctr" fontAlgn="b"/>
                      <a:endParaRPr lang="ru-RU" sz="2000" u="none" strike="noStrike" dirty="0" smtClean="0"/>
                    </a:p>
                    <a:p>
                      <a:pPr algn="ctr" fontAlgn="b"/>
                      <a:r>
                        <a:rPr lang="ru-RU" sz="2000" u="none" strike="noStrike" dirty="0" smtClean="0"/>
                        <a:t>Количество  выпускников,</a:t>
                      </a:r>
                      <a:r>
                        <a:rPr lang="ru-RU" sz="2000" u="none" strike="noStrike" baseline="0" dirty="0" smtClean="0"/>
                        <a:t> </a:t>
                      </a:r>
                    </a:p>
                    <a:p>
                      <a:pPr algn="ctr" fontAlgn="b"/>
                      <a:r>
                        <a:rPr lang="ru-RU" sz="2000" u="none" strike="noStrike" baseline="0" dirty="0" smtClean="0"/>
                        <a:t>окончивших 9/11 класс с отличием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Наименование ОУ</a:t>
                      </a:r>
                    </a:p>
                    <a:p>
                      <a:pPr algn="ctr" fontAlgn="b"/>
                      <a:r>
                        <a:rPr lang="ru-RU" sz="2000" u="none" strike="noStrike" dirty="0" smtClean="0"/>
                        <a:t>2023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 с отличием 11 класс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 с отличием 9 класс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Times New Roman" pitchFamily="18" charset="0"/>
                        </a:rPr>
                        <a:t>Микшинская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Times New Roman" pitchFamily="18" charset="0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rebuchet MS" panose="020B060302020202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>
                          <a:latin typeface="Trebuchet MS" panose="020B0603020202020204" pitchFamily="34" charset="0"/>
                          <a:cs typeface="Times New Roman" pitchFamily="18" charset="0"/>
                        </a:rPr>
                        <a:t>Крючковская</a:t>
                      </a:r>
                      <a:r>
                        <a:rPr lang="ru-RU" dirty="0" smtClean="0">
                          <a:latin typeface="Trebuchet MS" panose="020B0603020202020204" pitchFamily="34" charset="0"/>
                          <a:cs typeface="Times New Roman" pitchFamily="18" charset="0"/>
                        </a:rPr>
                        <a:t> ООШ</a:t>
                      </a:r>
                      <a:endParaRPr lang="ru-RU" dirty="0">
                        <a:latin typeface="Trebuchet MS" panose="020B0603020202020204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/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/>
                        <a:t>19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41463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ИТОГО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/>
                        <a:t>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/>
                        <a:t>8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240616"/>
              </p:ext>
            </p:extLst>
          </p:nvPr>
        </p:nvGraphicFramePr>
        <p:xfrm>
          <a:off x="0" y="0"/>
          <a:ext cx="9143999" cy="685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811"/>
                <a:gridCol w="4376968"/>
                <a:gridCol w="1321557"/>
                <a:gridCol w="1547663"/>
              </a:tblGrid>
              <a:tr h="441427">
                <a:tc rowSpan="15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Итоги 2020-2021 учебного года</a:t>
                      </a:r>
                    </a:p>
                    <a:p>
                      <a:pPr algn="ctr" fontAlgn="b"/>
                      <a:endParaRPr lang="ru-RU" sz="2000" u="none" strike="noStrike" dirty="0" smtClean="0"/>
                    </a:p>
                    <a:p>
                      <a:pPr algn="ctr" fontAlgn="b"/>
                      <a:r>
                        <a:rPr lang="ru-RU" sz="2000" u="none" strike="noStrike" dirty="0" smtClean="0"/>
                        <a:t>Награждение похвальными листами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Наименование </a:t>
                      </a:r>
                      <a:r>
                        <a:rPr lang="ru-RU" sz="2000" u="none" strike="noStrike" dirty="0"/>
                        <a:t>ОУ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/>
                        <a:t>1-11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/>
                        <a:t>2021-2022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Толмачевская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Станская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Микшинская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Вескинская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Сосновицкая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Ильинская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Крючковская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Барановская НОШ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Кавская</a:t>
                      </a:r>
                      <a:r>
                        <a:rPr lang="ru-RU" sz="2000" u="none" strike="noStrike" dirty="0"/>
                        <a:t> НОШ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45832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128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Качество обучения</a:t>
            </a: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200319"/>
              </p:ext>
            </p:extLst>
          </p:nvPr>
        </p:nvGraphicFramePr>
        <p:xfrm>
          <a:off x="528810" y="1156770"/>
          <a:ext cx="8196090" cy="262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71493"/>
              </p:ext>
            </p:extLst>
          </p:nvPr>
        </p:nvGraphicFramePr>
        <p:xfrm>
          <a:off x="500063" y="3786188"/>
          <a:ext cx="8229600" cy="275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Другая 2">
      <a:dk1>
        <a:sysClr val="windowText" lastClr="000000"/>
      </a:dk1>
      <a:lt1>
        <a:sysClr val="window" lastClr="FFFFFF"/>
      </a:lt1>
      <a:dk2>
        <a:srgbClr val="00B050"/>
      </a:dk2>
      <a:lt2>
        <a:srgbClr val="F4E7ED"/>
      </a:lt2>
      <a:accent1>
        <a:srgbClr val="00843C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2263</TotalTime>
  <Words>661</Words>
  <Application>Microsoft Office PowerPoint</Application>
  <PresentationFormat>Экран (4:3)</PresentationFormat>
  <Paragraphs>353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Trebuchet MS</vt:lpstr>
      <vt:lpstr>Wingdings</vt:lpstr>
      <vt:lpstr>Wingdings 2</vt:lpstr>
      <vt:lpstr>Тема Office</vt:lpstr>
      <vt:lpstr>Изящная</vt:lpstr>
      <vt:lpstr>    ИТОГИ   2022-2023 учебного года        </vt:lpstr>
      <vt:lpstr>Контингент </vt:lpstr>
      <vt:lpstr>Учебные показатели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Качество обучения</vt:lpstr>
      <vt:lpstr>Презентация PowerPoint</vt:lpstr>
      <vt:lpstr>Качество обучения </vt:lpstr>
      <vt:lpstr>Успеваемость (дневные школы)</vt:lpstr>
      <vt:lpstr>Выполнение учебного плана</vt:lpstr>
    </vt:vector>
  </TitlesOfParts>
  <Company>WareZ Provider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User</cp:lastModifiedBy>
  <cp:revision>171</cp:revision>
  <dcterms:created xsi:type="dcterms:W3CDTF">2012-08-23T06:05:36Z</dcterms:created>
  <dcterms:modified xsi:type="dcterms:W3CDTF">2023-08-22T13:29:07Z</dcterms:modified>
</cp:coreProperties>
</file>